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595" r:id="rId2"/>
    <p:sldId id="539" r:id="rId3"/>
    <p:sldId id="518" r:id="rId4"/>
    <p:sldId id="519" r:id="rId5"/>
    <p:sldId id="566" r:id="rId6"/>
    <p:sldId id="572" r:id="rId7"/>
    <p:sldId id="574" r:id="rId8"/>
    <p:sldId id="576" r:id="rId9"/>
    <p:sldId id="578" r:id="rId10"/>
    <p:sldId id="258" r:id="rId11"/>
    <p:sldId id="585" r:id="rId12"/>
    <p:sldId id="586" r:id="rId13"/>
    <p:sldId id="261" r:id="rId14"/>
    <p:sldId id="262" r:id="rId15"/>
    <p:sldId id="589" r:id="rId16"/>
    <p:sldId id="587" r:id="rId17"/>
    <p:sldId id="588" r:id="rId18"/>
    <p:sldId id="584" r:id="rId19"/>
    <p:sldId id="580" r:id="rId20"/>
    <p:sldId id="581" r:id="rId21"/>
    <p:sldId id="590" r:id="rId22"/>
    <p:sldId id="583" r:id="rId23"/>
    <p:sldId id="591" r:id="rId24"/>
    <p:sldId id="592" r:id="rId25"/>
    <p:sldId id="594" r:id="rId26"/>
    <p:sldId id="260" r:id="rId27"/>
    <p:sldId id="593" r:id="rId28"/>
    <p:sldId id="597"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7BDCB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63"/>
    <p:restoredTop sz="53722"/>
  </p:normalViewPr>
  <p:slideViewPr>
    <p:cSldViewPr snapToGrid="0" snapToObjects="1">
      <p:cViewPr varScale="1">
        <p:scale>
          <a:sx n="63" d="100"/>
          <a:sy n="63" d="100"/>
        </p:scale>
        <p:origin x="1648"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AA7565C-30CD-C54D-96AC-092E330B35FA}" type="datetimeFigureOut">
              <a:rPr lang="en-US" smtClean="0"/>
              <a:t>2/1/21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505347-E538-B74A-823B-F7469993B71A}" type="slidenum">
              <a:rPr lang="en-US" smtClean="0"/>
              <a:t>‹#›</a:t>
            </a:fld>
            <a:endParaRPr lang="en-US"/>
          </a:p>
        </p:txBody>
      </p:sp>
    </p:spTree>
    <p:extLst>
      <p:ext uri="{BB962C8B-B14F-4D97-AF65-F5344CB8AC3E}">
        <p14:creationId xmlns:p14="http://schemas.microsoft.com/office/powerpoint/2010/main" val="388311485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apdrc.soest.hawaii.edu/erddap/griddap/hawaii_soest_d124_2bb9_c935.htm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505347-E538-B74A-823B-F7469993B71A}" type="slidenum">
              <a:rPr lang="en-US" smtClean="0"/>
              <a:t>1</a:t>
            </a:fld>
            <a:endParaRPr lang="en-US"/>
          </a:p>
        </p:txBody>
      </p:sp>
    </p:spTree>
    <p:extLst>
      <p:ext uri="{BB962C8B-B14F-4D97-AF65-F5344CB8AC3E}">
        <p14:creationId xmlns:p14="http://schemas.microsoft.com/office/powerpoint/2010/main" val="3328629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with that, you can create centroid images. These images are not temperature images which have every happened, = but rather mean values of the groups of temperature forms k-means found within the data. </a:t>
            </a:r>
          </a:p>
          <a:p>
            <a:r>
              <a:rPr lang="en-US" dirty="0"/>
              <a:t>- The ‘non-normalized’ will become much more clear when I go to the next slide, but it just means that the grouping algorithm was done on the data without any modifications. </a:t>
            </a:r>
          </a:p>
          <a:p>
            <a:pPr marL="171450" indent="-171450">
              <a:buFontTx/>
              <a:buChar char="-"/>
            </a:pPr>
            <a:r>
              <a:rPr lang="en-US" dirty="0"/>
              <a:t>The</a:t>
            </a:r>
            <a:r>
              <a:rPr lang="en-US" baseline="0" dirty="0"/>
              <a:t> number I chose was 12, which was chosen as it seemed a significantly large number to capture the major groupings of the data over time. The groups are scaled differently, so two groups which may look similar may be spanning different ranges, and thus would group differently. That is why several groups look </a:t>
            </a:r>
            <a:r>
              <a:rPr lang="en-US" baseline="0" dirty="0" err="1"/>
              <a:t>similiar</a:t>
            </a:r>
            <a:r>
              <a:rPr lang="en-US" baseline="0" dirty="0"/>
              <a:t> </a:t>
            </a:r>
          </a:p>
          <a:p>
            <a:pPr marL="171450" indent="-171450">
              <a:buFontTx/>
              <a:buChar char="-"/>
            </a:pPr>
            <a:endParaRPr lang="en-US" baseline="0" dirty="0"/>
          </a:p>
          <a:p>
            <a:pPr marL="171450" indent="-171450">
              <a:buFontTx/>
              <a:buChar char="-"/>
            </a:pPr>
            <a:r>
              <a:rPr lang="en-US" dirty="0"/>
              <a:t>We can see some interesting patterns in these groupings. Noting groups (3,6,7), or (1,4,11) or even (2,5,10,12), one can see there are a couple base shapes/patterns, but these patterns show up with temperature shifts of the mean of the entire sea. </a:t>
            </a:r>
          </a:p>
          <a:p>
            <a:pPr marL="171450" indent="-171450">
              <a:buFontTx/>
              <a:buChar char="-"/>
            </a:pPr>
            <a:r>
              <a:rPr lang="en-US" dirty="0"/>
              <a:t>MORE ANALYSIS</a:t>
            </a:r>
          </a:p>
        </p:txBody>
      </p:sp>
      <p:sp>
        <p:nvSpPr>
          <p:cNvPr id="4" name="Slide Number Placeholder 3"/>
          <p:cNvSpPr>
            <a:spLocks noGrp="1"/>
          </p:cNvSpPr>
          <p:nvPr>
            <p:ph type="sldNum" sz="quarter" idx="10"/>
          </p:nvPr>
        </p:nvSpPr>
        <p:spPr/>
        <p:txBody>
          <a:bodyPr/>
          <a:lstStyle/>
          <a:p>
            <a:fld id="{56505347-E538-B74A-823B-F7469993B71A}" type="slidenum">
              <a:rPr lang="en-US" smtClean="0"/>
              <a:t>14</a:t>
            </a:fld>
            <a:endParaRPr lang="en-US"/>
          </a:p>
        </p:txBody>
      </p:sp>
    </p:spTree>
    <p:extLst>
      <p:ext uri="{BB962C8B-B14F-4D97-AF65-F5344CB8AC3E}">
        <p14:creationId xmlns:p14="http://schemas.microsoft.com/office/powerpoint/2010/main" val="3235367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with that, you can create centroid images. These images are not temperature images which have every happened, = but rather mean values of the groups of temperature forms k-means found within the data. </a:t>
            </a:r>
          </a:p>
          <a:p>
            <a:r>
              <a:rPr lang="en-US" dirty="0"/>
              <a:t>- The ‘non-normalized’ will become much more clear when I go to the next slide, but it just means that the grouping algorithm was done on the data without any modifications. </a:t>
            </a:r>
          </a:p>
          <a:p>
            <a:pPr marL="171450" indent="-171450">
              <a:buFontTx/>
              <a:buChar char="-"/>
            </a:pPr>
            <a:r>
              <a:rPr lang="en-US" dirty="0"/>
              <a:t>The</a:t>
            </a:r>
            <a:r>
              <a:rPr lang="en-US" baseline="0" dirty="0"/>
              <a:t> number I chose was 12, which was chosen as it seemed a significantly large number to capture the major groupings of the data over time. The groups are scaled differently, so two groups which may look similar may be spanning different ranges, and thus would group differently. That is why several groups look </a:t>
            </a:r>
            <a:r>
              <a:rPr lang="en-US" baseline="0" dirty="0" err="1"/>
              <a:t>similiar</a:t>
            </a:r>
            <a:r>
              <a:rPr lang="en-US" baseline="0" dirty="0"/>
              <a:t> </a:t>
            </a:r>
          </a:p>
          <a:p>
            <a:pPr marL="171450" indent="-171450">
              <a:buFontTx/>
              <a:buChar char="-"/>
            </a:pPr>
            <a:endParaRPr lang="en-US" baseline="0" dirty="0"/>
          </a:p>
          <a:p>
            <a:pPr marL="171450" indent="-171450">
              <a:buFontTx/>
              <a:buChar char="-"/>
            </a:pPr>
            <a:r>
              <a:rPr lang="en-US" dirty="0"/>
              <a:t>We can see some interesting patterns in these groupings. Noting groups (3,6,7), or (1,4,11) or even (2,5,10,12), one can see there are a couple base shapes/patterns, but these patterns show up with temperature shifts of the mean of the entire sea. </a:t>
            </a:r>
          </a:p>
          <a:p>
            <a:pPr marL="171450" indent="-171450">
              <a:buFontTx/>
              <a:buChar char="-"/>
            </a:pPr>
            <a:r>
              <a:rPr lang="en-US" dirty="0"/>
              <a:t>MORE ANALYSIS</a:t>
            </a:r>
          </a:p>
        </p:txBody>
      </p:sp>
      <p:sp>
        <p:nvSpPr>
          <p:cNvPr id="4" name="Slide Number Placeholder 3"/>
          <p:cNvSpPr>
            <a:spLocks noGrp="1"/>
          </p:cNvSpPr>
          <p:nvPr>
            <p:ph type="sldNum" sz="quarter" idx="10"/>
          </p:nvPr>
        </p:nvSpPr>
        <p:spPr/>
        <p:txBody>
          <a:bodyPr/>
          <a:lstStyle/>
          <a:p>
            <a:fld id="{56505347-E538-B74A-823B-F7469993B71A}" type="slidenum">
              <a:rPr lang="en-US" smtClean="0"/>
              <a:t>15</a:t>
            </a:fld>
            <a:endParaRPr lang="en-US"/>
          </a:p>
        </p:txBody>
      </p:sp>
    </p:spTree>
    <p:extLst>
      <p:ext uri="{BB962C8B-B14F-4D97-AF65-F5344CB8AC3E}">
        <p14:creationId xmlns:p14="http://schemas.microsoft.com/office/powerpoint/2010/main" val="2727437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with that, you can create centroid images. These images are not temperature images which have every happened, = but rather mean values of the groups of temperature forms k-means found within the data. </a:t>
            </a:r>
          </a:p>
          <a:p>
            <a:r>
              <a:rPr lang="en-US" dirty="0"/>
              <a:t>- The ‘non-normalized’ will become much more clear when I go to the next slide, but it just means that the grouping algorithm was done on the data without any modifications. </a:t>
            </a:r>
          </a:p>
          <a:p>
            <a:pPr marL="171450" indent="-171450">
              <a:buFontTx/>
              <a:buChar char="-"/>
            </a:pPr>
            <a:r>
              <a:rPr lang="en-US" dirty="0"/>
              <a:t>The</a:t>
            </a:r>
            <a:r>
              <a:rPr lang="en-US" baseline="0" dirty="0"/>
              <a:t> number I chose was 12, which was chosen as it seemed a significantly large number to capture the major groupings of the data over time. The groups are scaled differently, so two groups which may look similar may be spanning different ranges, and thus would group differently. That is why several groups look </a:t>
            </a:r>
            <a:r>
              <a:rPr lang="en-US" baseline="0" dirty="0" err="1"/>
              <a:t>similiar</a:t>
            </a:r>
            <a:r>
              <a:rPr lang="en-US" baseline="0" dirty="0"/>
              <a:t> </a:t>
            </a:r>
          </a:p>
          <a:p>
            <a:pPr marL="171450" indent="-171450">
              <a:buFontTx/>
              <a:buChar char="-"/>
            </a:pPr>
            <a:endParaRPr lang="en-US" baseline="0" dirty="0"/>
          </a:p>
          <a:p>
            <a:pPr marL="171450" indent="-171450">
              <a:buFontTx/>
              <a:buChar char="-"/>
            </a:pPr>
            <a:r>
              <a:rPr lang="en-US" dirty="0"/>
              <a:t>We can see some interesting patterns in these groupings. Noting groups (3,6,7), or (1,4,11) or even (2,5,10,12), one can see there are a couple base shapes/patterns, but these patterns show up with temperature shifts of the mean of the entire sea. </a:t>
            </a:r>
          </a:p>
          <a:p>
            <a:pPr marL="171450" indent="-171450">
              <a:buFontTx/>
              <a:buChar char="-"/>
            </a:pPr>
            <a:r>
              <a:rPr lang="en-US" dirty="0"/>
              <a:t>MORE ANALYSIS</a:t>
            </a:r>
          </a:p>
        </p:txBody>
      </p:sp>
      <p:sp>
        <p:nvSpPr>
          <p:cNvPr id="4" name="Slide Number Placeholder 3"/>
          <p:cNvSpPr>
            <a:spLocks noGrp="1"/>
          </p:cNvSpPr>
          <p:nvPr>
            <p:ph type="sldNum" sz="quarter" idx="10"/>
          </p:nvPr>
        </p:nvSpPr>
        <p:spPr/>
        <p:txBody>
          <a:bodyPr/>
          <a:lstStyle/>
          <a:p>
            <a:fld id="{56505347-E538-B74A-823B-F7469993B71A}" type="slidenum">
              <a:rPr lang="en-US" smtClean="0"/>
              <a:t>16</a:t>
            </a:fld>
            <a:endParaRPr lang="en-US"/>
          </a:p>
        </p:txBody>
      </p:sp>
    </p:spTree>
    <p:extLst>
      <p:ext uri="{BB962C8B-B14F-4D97-AF65-F5344CB8AC3E}">
        <p14:creationId xmlns:p14="http://schemas.microsoft.com/office/powerpoint/2010/main" val="876030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with that, you can create centroid images. These images are not temperature images which have every happened, = but rather mean values of the groups of temperature forms k-means found within the data. </a:t>
            </a:r>
          </a:p>
          <a:p>
            <a:r>
              <a:rPr lang="en-US" dirty="0"/>
              <a:t>- The ‘non-normalized’ will become much more clear when I go to the next slide, but it just means that the grouping algorithm was done on the data without any modifications. </a:t>
            </a:r>
          </a:p>
          <a:p>
            <a:pPr marL="171450" indent="-171450">
              <a:buFontTx/>
              <a:buChar char="-"/>
            </a:pPr>
            <a:r>
              <a:rPr lang="en-US" dirty="0"/>
              <a:t>The</a:t>
            </a:r>
            <a:r>
              <a:rPr lang="en-US" baseline="0" dirty="0"/>
              <a:t> number I chose was 12, which was chosen as it seemed a significantly large number to capture the major groupings of the data over time. The groups are scaled differently, so two groups which may look similar may be spanning different ranges, and thus would group differently. That is why several groups look </a:t>
            </a:r>
            <a:r>
              <a:rPr lang="en-US" baseline="0" dirty="0" err="1"/>
              <a:t>similiar</a:t>
            </a:r>
            <a:r>
              <a:rPr lang="en-US" baseline="0" dirty="0"/>
              <a:t> </a:t>
            </a:r>
          </a:p>
          <a:p>
            <a:pPr marL="171450" indent="-171450">
              <a:buFontTx/>
              <a:buChar char="-"/>
            </a:pPr>
            <a:endParaRPr lang="en-US" baseline="0" dirty="0"/>
          </a:p>
          <a:p>
            <a:pPr marL="171450" indent="-171450">
              <a:buFontTx/>
              <a:buChar char="-"/>
            </a:pPr>
            <a:r>
              <a:rPr lang="en-US" dirty="0"/>
              <a:t>We can see some interesting patterns in these groupings. Noting groups (3,6,7), or (1,4,11) or even (2,5,10,12), one can see there are a couple base shapes/patterns, but these patterns show up with temperature shifts of the mean of the entire sea. </a:t>
            </a:r>
          </a:p>
          <a:p>
            <a:pPr marL="171450" indent="-171450">
              <a:buFontTx/>
              <a:buChar char="-"/>
            </a:pPr>
            <a:r>
              <a:rPr lang="en-US" dirty="0"/>
              <a:t>MORE ANALYSIS</a:t>
            </a:r>
          </a:p>
        </p:txBody>
      </p:sp>
      <p:sp>
        <p:nvSpPr>
          <p:cNvPr id="4" name="Slide Number Placeholder 3"/>
          <p:cNvSpPr>
            <a:spLocks noGrp="1"/>
          </p:cNvSpPr>
          <p:nvPr>
            <p:ph type="sldNum" sz="quarter" idx="10"/>
          </p:nvPr>
        </p:nvSpPr>
        <p:spPr/>
        <p:txBody>
          <a:bodyPr/>
          <a:lstStyle/>
          <a:p>
            <a:fld id="{56505347-E538-B74A-823B-F7469993B71A}" type="slidenum">
              <a:rPr lang="en-US" smtClean="0"/>
              <a:t>17</a:t>
            </a:fld>
            <a:endParaRPr lang="en-US"/>
          </a:p>
        </p:txBody>
      </p:sp>
    </p:spTree>
    <p:extLst>
      <p:ext uri="{BB962C8B-B14F-4D97-AF65-F5344CB8AC3E}">
        <p14:creationId xmlns:p14="http://schemas.microsoft.com/office/powerpoint/2010/main" val="479576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505347-E538-B74A-823B-F7469993B71A}" type="slidenum">
              <a:rPr lang="en-US" smtClean="0"/>
              <a:t>20</a:t>
            </a:fld>
            <a:endParaRPr lang="en-US"/>
          </a:p>
        </p:txBody>
      </p:sp>
    </p:spTree>
    <p:extLst>
      <p:ext uri="{BB962C8B-B14F-4D97-AF65-F5344CB8AC3E}">
        <p14:creationId xmlns:p14="http://schemas.microsoft.com/office/powerpoint/2010/main" val="2330847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505347-E538-B74A-823B-F7469993B71A}" type="slidenum">
              <a:rPr lang="en-US" smtClean="0"/>
              <a:t>21</a:t>
            </a:fld>
            <a:endParaRPr lang="en-US"/>
          </a:p>
        </p:txBody>
      </p:sp>
    </p:spTree>
    <p:extLst>
      <p:ext uri="{BB962C8B-B14F-4D97-AF65-F5344CB8AC3E}">
        <p14:creationId xmlns:p14="http://schemas.microsoft.com/office/powerpoint/2010/main" val="31590735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 water is getting warmer, still seeing upwelling patterns in the differential</a:t>
            </a:r>
          </a:p>
        </p:txBody>
      </p:sp>
      <p:sp>
        <p:nvSpPr>
          <p:cNvPr id="4" name="Slide Number Placeholder 3"/>
          <p:cNvSpPr>
            <a:spLocks noGrp="1"/>
          </p:cNvSpPr>
          <p:nvPr>
            <p:ph type="sldNum" sz="quarter" idx="5"/>
          </p:nvPr>
        </p:nvSpPr>
        <p:spPr/>
        <p:txBody>
          <a:bodyPr/>
          <a:lstStyle/>
          <a:p>
            <a:fld id="{56505347-E538-B74A-823B-F7469993B71A}" type="slidenum">
              <a:rPr lang="en-US" smtClean="0"/>
              <a:t>22</a:t>
            </a:fld>
            <a:endParaRPr lang="en-US"/>
          </a:p>
        </p:txBody>
      </p:sp>
    </p:spTree>
    <p:extLst>
      <p:ext uri="{BB962C8B-B14F-4D97-AF65-F5344CB8AC3E}">
        <p14:creationId xmlns:p14="http://schemas.microsoft.com/office/powerpoint/2010/main" val="1963949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 water is getting warmer, still seeing upwelling patterns in the differential</a:t>
            </a:r>
          </a:p>
        </p:txBody>
      </p:sp>
      <p:sp>
        <p:nvSpPr>
          <p:cNvPr id="4" name="Slide Number Placeholder 3"/>
          <p:cNvSpPr>
            <a:spLocks noGrp="1"/>
          </p:cNvSpPr>
          <p:nvPr>
            <p:ph type="sldNum" sz="quarter" idx="5"/>
          </p:nvPr>
        </p:nvSpPr>
        <p:spPr/>
        <p:txBody>
          <a:bodyPr/>
          <a:lstStyle/>
          <a:p>
            <a:fld id="{56505347-E538-B74A-823B-F7469993B71A}" type="slidenum">
              <a:rPr lang="en-US" smtClean="0"/>
              <a:t>23</a:t>
            </a:fld>
            <a:endParaRPr lang="en-US"/>
          </a:p>
        </p:txBody>
      </p:sp>
    </p:spTree>
    <p:extLst>
      <p:ext uri="{BB962C8B-B14F-4D97-AF65-F5344CB8AC3E}">
        <p14:creationId xmlns:p14="http://schemas.microsoft.com/office/powerpoint/2010/main" val="38215380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Heiarchical</a:t>
            </a:r>
            <a:r>
              <a:rPr lang="en-US" dirty="0"/>
              <a:t> Clustering: https://dashee87.github.io/data%20science/general/Clustering-with-Scikit-with-GIFs/</a:t>
            </a:r>
          </a:p>
          <a:p>
            <a:endParaRPr lang="en-US" dirty="0"/>
          </a:p>
          <a:p>
            <a:r>
              <a:rPr lang="en-US" dirty="0"/>
              <a:t>DBSCAN: https://</a:t>
            </a:r>
            <a:r>
              <a:rPr lang="en-US" dirty="0" err="1"/>
              <a:t>www.kdnuggets.com</a:t>
            </a:r>
            <a:r>
              <a:rPr lang="en-US" dirty="0"/>
              <a:t>/2020/04/</a:t>
            </a:r>
            <a:r>
              <a:rPr lang="en-US" dirty="0" err="1"/>
              <a:t>dbscan</a:t>
            </a:r>
            <a:r>
              <a:rPr lang="en-US" dirty="0"/>
              <a:t>-clustering-algorithm-machine-</a:t>
            </a:r>
            <a:r>
              <a:rPr lang="en-US" dirty="0" err="1"/>
              <a:t>learning.html</a:t>
            </a:r>
            <a:endParaRPr lang="en-US" dirty="0"/>
          </a:p>
          <a:p>
            <a:r>
              <a:rPr lang="en-US" dirty="0"/>
              <a:t>1) There are a couple next steps</a:t>
            </a:r>
            <a:r>
              <a:rPr lang="en-US" baseline="0" dirty="0"/>
              <a:t> one could take in the use of K-Means grouping algorithms. Firstly, it could be useful to run the grouping algorithm using data only from certain months, such as the months which are usually in monsoon season for example. This would allow one to analyze groups more closely for those month blocks you see in the </a:t>
            </a:r>
            <a:r>
              <a:rPr lang="en-US" baseline="0" dirty="0" err="1"/>
              <a:t>heatmap</a:t>
            </a:r>
            <a:r>
              <a:rPr lang="en-US" baseline="0" dirty="0"/>
              <a:t>. </a:t>
            </a:r>
          </a:p>
          <a:p>
            <a:r>
              <a:rPr lang="en-US" baseline="0" dirty="0"/>
              <a:t>2) Also there is more work which can be done looking at changing the number of groups to something lower than 12, to even higher.</a:t>
            </a:r>
          </a:p>
          <a:p>
            <a:r>
              <a:rPr lang="en-US" baseline="0" dirty="0"/>
              <a:t>3) There is a lot which can be explored by using more advanced grouping algorithms. These might be able to see irregularly shaped groups, and deal with groups of unequal size better, and thus give more accurate or informative groupings. </a:t>
            </a:r>
          </a:p>
          <a:p>
            <a:r>
              <a:rPr lang="en-US" baseline="0" dirty="0"/>
              <a:t>	This could be very important in this data as the upwelling groups are small, but important, and may be getting lost due to the large-group bias in K-means. </a:t>
            </a:r>
          </a:p>
          <a:p>
            <a:r>
              <a:rPr lang="en-US" baseline="0" dirty="0"/>
              <a:t>4) Finally, these same grouping algorithms could be applied to all types of remote sensing data, It could group wind speed maps, or really any sort of data with the same structure. </a:t>
            </a:r>
            <a:endParaRPr lang="en-US" dirty="0"/>
          </a:p>
        </p:txBody>
      </p:sp>
      <p:sp>
        <p:nvSpPr>
          <p:cNvPr id="4" name="Slide Number Placeholder 3"/>
          <p:cNvSpPr>
            <a:spLocks noGrp="1"/>
          </p:cNvSpPr>
          <p:nvPr>
            <p:ph type="sldNum" sz="quarter" idx="10"/>
          </p:nvPr>
        </p:nvSpPr>
        <p:spPr/>
        <p:txBody>
          <a:bodyPr/>
          <a:lstStyle/>
          <a:p>
            <a:fld id="{56505347-E538-B74A-823B-F7469993B71A}" type="slidenum">
              <a:rPr lang="en-US" smtClean="0"/>
              <a:t>26</a:t>
            </a:fld>
            <a:endParaRPr lang="en-US"/>
          </a:p>
        </p:txBody>
      </p:sp>
    </p:spTree>
    <p:extLst>
      <p:ext uri="{BB962C8B-B14F-4D97-AF65-F5344CB8AC3E}">
        <p14:creationId xmlns:p14="http://schemas.microsoft.com/office/powerpoint/2010/main" val="31338280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very much. I’ll be happy to take questions</a:t>
            </a:r>
          </a:p>
        </p:txBody>
      </p:sp>
      <p:sp>
        <p:nvSpPr>
          <p:cNvPr id="4" name="Slide Number Placeholder 3"/>
          <p:cNvSpPr>
            <a:spLocks noGrp="1"/>
          </p:cNvSpPr>
          <p:nvPr>
            <p:ph type="sldNum" sz="quarter" idx="5"/>
          </p:nvPr>
        </p:nvSpPr>
        <p:spPr/>
        <p:txBody>
          <a:bodyPr/>
          <a:lstStyle/>
          <a:p>
            <a:fld id="{56505347-E538-B74A-823B-F7469993B71A}" type="slidenum">
              <a:rPr lang="en-US" smtClean="0"/>
              <a:t>27</a:t>
            </a:fld>
            <a:endParaRPr lang="en-US"/>
          </a:p>
        </p:txBody>
      </p:sp>
    </p:spTree>
    <p:extLst>
      <p:ext uri="{BB962C8B-B14F-4D97-AF65-F5344CB8AC3E}">
        <p14:creationId xmlns:p14="http://schemas.microsoft.com/office/powerpoint/2010/main" val="3705168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9304B245-F61E-104B-A939-339608258E38}"/>
              </a:ext>
            </a:extLst>
          </p:cNvPr>
          <p:cNvSpPr>
            <a:spLocks noGrp="1" noRot="1" noChangeAspect="1" noTextEdit="1"/>
          </p:cNvSpPr>
          <p:nvPr>
            <p:ph type="sldImg"/>
          </p:nvPr>
        </p:nvSpPr>
        <p:spPr>
          <a:ln/>
        </p:spPr>
      </p:sp>
      <p:sp>
        <p:nvSpPr>
          <p:cNvPr id="20483" name="Notes Placeholder 2">
            <a:extLst>
              <a:ext uri="{FF2B5EF4-FFF2-40B4-BE49-F238E27FC236}">
                <a16:creationId xmlns:a16="http://schemas.microsoft.com/office/drawing/2014/main" id="{1F57EB87-CE65-3A4F-8225-E36B4ECC31B9}"/>
              </a:ext>
            </a:extLst>
          </p:cNvPr>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US" dirty="0">
              <a:latin typeface="Arial" panose="020B0604020202020204" pitchFamily="34" charset="0"/>
            </a:endParaRPr>
          </a:p>
        </p:txBody>
      </p:sp>
      <p:sp>
        <p:nvSpPr>
          <p:cNvPr id="20484" name="Slide Number Placeholder 3">
            <a:extLst>
              <a:ext uri="{FF2B5EF4-FFF2-40B4-BE49-F238E27FC236}">
                <a16:creationId xmlns:a16="http://schemas.microsoft.com/office/drawing/2014/main" id="{B1DF3C07-67DA-4C49-A1CE-6D30E0A09DAC}"/>
              </a:ext>
            </a:extLst>
          </p:cNvPr>
          <p:cNvSpPr>
            <a:spLocks noGrp="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8375">
              <a:defRPr>
                <a:solidFill>
                  <a:schemeClr val="tx1"/>
                </a:solidFill>
                <a:latin typeface="Arial" panose="020B0604020202020204" pitchFamily="34" charset="0"/>
              </a:defRPr>
            </a:lvl1pPr>
            <a:lvl2pPr marL="742950" indent="-285750" defTabSz="968375">
              <a:defRPr>
                <a:solidFill>
                  <a:schemeClr val="tx1"/>
                </a:solidFill>
                <a:latin typeface="Arial" panose="020B0604020202020204" pitchFamily="34" charset="0"/>
              </a:defRPr>
            </a:lvl2pPr>
            <a:lvl3pPr marL="1143000" indent="-228600" defTabSz="968375">
              <a:defRPr>
                <a:solidFill>
                  <a:schemeClr val="tx1"/>
                </a:solidFill>
                <a:latin typeface="Arial" panose="020B0604020202020204" pitchFamily="34" charset="0"/>
              </a:defRPr>
            </a:lvl3pPr>
            <a:lvl4pPr marL="1600200" indent="-228600" defTabSz="968375">
              <a:defRPr>
                <a:solidFill>
                  <a:schemeClr val="tx1"/>
                </a:solidFill>
                <a:latin typeface="Arial" panose="020B0604020202020204" pitchFamily="34" charset="0"/>
              </a:defRPr>
            </a:lvl4pPr>
            <a:lvl5pPr marL="2057400" indent="-228600" defTabSz="968375">
              <a:defRPr>
                <a:solidFill>
                  <a:schemeClr val="tx1"/>
                </a:solidFill>
                <a:latin typeface="Arial" panose="020B0604020202020204" pitchFamily="34" charset="0"/>
              </a:defRPr>
            </a:lvl5pPr>
            <a:lvl6pPr marL="2514600" indent="-228600" defTabSz="968375" eaLnBrk="0" fontAlgn="base" hangingPunct="0">
              <a:spcBef>
                <a:spcPct val="0"/>
              </a:spcBef>
              <a:spcAft>
                <a:spcPct val="0"/>
              </a:spcAft>
              <a:defRPr>
                <a:solidFill>
                  <a:schemeClr val="tx1"/>
                </a:solidFill>
                <a:latin typeface="Arial" panose="020B0604020202020204" pitchFamily="34" charset="0"/>
              </a:defRPr>
            </a:lvl6pPr>
            <a:lvl7pPr marL="2971800" indent="-228600" defTabSz="968375" eaLnBrk="0" fontAlgn="base" hangingPunct="0">
              <a:spcBef>
                <a:spcPct val="0"/>
              </a:spcBef>
              <a:spcAft>
                <a:spcPct val="0"/>
              </a:spcAft>
              <a:defRPr>
                <a:solidFill>
                  <a:schemeClr val="tx1"/>
                </a:solidFill>
                <a:latin typeface="Arial" panose="020B0604020202020204" pitchFamily="34" charset="0"/>
              </a:defRPr>
            </a:lvl7pPr>
            <a:lvl8pPr marL="3429000" indent="-228600" defTabSz="968375" eaLnBrk="0" fontAlgn="base" hangingPunct="0">
              <a:spcBef>
                <a:spcPct val="0"/>
              </a:spcBef>
              <a:spcAft>
                <a:spcPct val="0"/>
              </a:spcAft>
              <a:defRPr>
                <a:solidFill>
                  <a:schemeClr val="tx1"/>
                </a:solidFill>
                <a:latin typeface="Arial" panose="020B0604020202020204" pitchFamily="34" charset="0"/>
              </a:defRPr>
            </a:lvl8pPr>
            <a:lvl9pPr marL="3886200" indent="-228600" defTabSz="968375" eaLnBrk="0" fontAlgn="base" hangingPunct="0">
              <a:spcBef>
                <a:spcPct val="0"/>
              </a:spcBef>
              <a:spcAft>
                <a:spcPct val="0"/>
              </a:spcAft>
              <a:defRPr>
                <a:solidFill>
                  <a:schemeClr val="tx1"/>
                </a:solidFill>
                <a:latin typeface="Arial" panose="020B0604020202020204" pitchFamily="34" charset="0"/>
              </a:defRPr>
            </a:lvl9pPr>
          </a:lstStyle>
          <a:p>
            <a:fld id="{5503BE9A-AE28-0C4C-837E-A77F30835162}" type="slidenum">
              <a:rPr lang="en-US" altLang="en-US"/>
              <a:pPr/>
              <a:t>6</a:t>
            </a:fld>
            <a:endParaRPr lang="en-US" altLang="en-US"/>
          </a:p>
        </p:txBody>
      </p:sp>
    </p:spTree>
    <p:extLst>
      <p:ext uri="{BB962C8B-B14F-4D97-AF65-F5344CB8AC3E}">
        <p14:creationId xmlns:p14="http://schemas.microsoft.com/office/powerpoint/2010/main" val="37718472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Heiarchical</a:t>
            </a:r>
            <a:r>
              <a:rPr lang="en-US" dirty="0"/>
              <a:t> Clustering: https://dashee87.github.io/data%20science/general/Clustering-with-Scikit-with-GIFs/</a:t>
            </a:r>
          </a:p>
          <a:p>
            <a:endParaRPr lang="en-US" dirty="0"/>
          </a:p>
          <a:p>
            <a:r>
              <a:rPr lang="en-US" dirty="0"/>
              <a:t>DBSCAN: https://</a:t>
            </a:r>
            <a:r>
              <a:rPr lang="en-US" dirty="0" err="1"/>
              <a:t>www.kdnuggets.com</a:t>
            </a:r>
            <a:r>
              <a:rPr lang="en-US" dirty="0"/>
              <a:t>/2020/04/</a:t>
            </a:r>
            <a:r>
              <a:rPr lang="en-US" dirty="0" err="1"/>
              <a:t>dbscan</a:t>
            </a:r>
            <a:r>
              <a:rPr lang="en-US" dirty="0"/>
              <a:t>-clustering-algorithm-machine-</a:t>
            </a:r>
            <a:r>
              <a:rPr lang="en-US" dirty="0" err="1"/>
              <a:t>learning.html</a:t>
            </a:r>
            <a:endParaRPr lang="en-US" dirty="0"/>
          </a:p>
          <a:p>
            <a:r>
              <a:rPr lang="en-US" dirty="0"/>
              <a:t>1) There are a couple next steps</a:t>
            </a:r>
            <a:r>
              <a:rPr lang="en-US" baseline="0" dirty="0"/>
              <a:t> one could take in the use of K-Means grouping algorithms. Firstly, it could be useful to run the grouping algorithm using data only from certain months, such as the months which are usually in monsoon season for example. This would allow one to analyze groups more closely for those month blocks you see in the </a:t>
            </a:r>
            <a:r>
              <a:rPr lang="en-US" baseline="0" dirty="0" err="1"/>
              <a:t>heatmap</a:t>
            </a:r>
            <a:r>
              <a:rPr lang="en-US" baseline="0" dirty="0"/>
              <a:t>. </a:t>
            </a:r>
          </a:p>
          <a:p>
            <a:r>
              <a:rPr lang="en-US" baseline="0" dirty="0"/>
              <a:t>2) Also there is more work which can be done looking at changing the number of groups to something lower than 12, to even higher.</a:t>
            </a:r>
          </a:p>
          <a:p>
            <a:r>
              <a:rPr lang="en-US" baseline="0" dirty="0"/>
              <a:t>3) There is a lot which can be explored by using more advanced grouping algorithms. These might be able to see irregularly shaped groups, and deal with groups of unequal size better, and thus give more accurate or informative groupings. </a:t>
            </a:r>
          </a:p>
          <a:p>
            <a:r>
              <a:rPr lang="en-US" baseline="0" dirty="0"/>
              <a:t>	This could be very important in this data as the upwelling groups are small, but important, and may be getting lost due to the large-group bias in K-means. </a:t>
            </a:r>
          </a:p>
          <a:p>
            <a:r>
              <a:rPr lang="en-US" baseline="0" dirty="0"/>
              <a:t>4) Finally, these same grouping algorithms could be applied to all types of remote sensing data, It could group wind speed maps, or really any sort of data with the same structure. </a:t>
            </a:r>
            <a:endParaRPr lang="en-US" dirty="0"/>
          </a:p>
        </p:txBody>
      </p:sp>
      <p:sp>
        <p:nvSpPr>
          <p:cNvPr id="4" name="Slide Number Placeholder 3"/>
          <p:cNvSpPr>
            <a:spLocks noGrp="1"/>
          </p:cNvSpPr>
          <p:nvPr>
            <p:ph type="sldNum" sz="quarter" idx="10"/>
          </p:nvPr>
        </p:nvSpPr>
        <p:spPr/>
        <p:txBody>
          <a:bodyPr/>
          <a:lstStyle/>
          <a:p>
            <a:fld id="{56505347-E538-B74A-823B-F7469993B71A}" type="slidenum">
              <a:rPr lang="en-US" smtClean="0"/>
              <a:t>28</a:t>
            </a:fld>
            <a:endParaRPr lang="en-US"/>
          </a:p>
        </p:txBody>
      </p:sp>
    </p:spTree>
    <p:extLst>
      <p:ext uri="{BB962C8B-B14F-4D97-AF65-F5344CB8AC3E}">
        <p14:creationId xmlns:p14="http://schemas.microsoft.com/office/powerpoint/2010/main" val="1938005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people quantify upwelling normally:</a:t>
            </a:r>
          </a:p>
          <a:p>
            <a:r>
              <a:rPr lang="en-US" dirty="0"/>
              <a:t>Ekman mass transport. Estimating the transport of seawater which is perpendicular and away from the coast. Compute that by looking at surface winds.</a:t>
            </a:r>
          </a:p>
          <a:p>
            <a:r>
              <a:rPr lang="en-US" dirty="0"/>
              <a:t>2</a:t>
            </a:r>
            <a:r>
              <a:rPr lang="en-US" baseline="30000" dirty="0"/>
              <a:t>nd</a:t>
            </a:r>
            <a:r>
              <a:rPr lang="en-US" dirty="0"/>
              <a:t> main way: Looking at sea surface temperature. Signal of the cold water coming up from the bottom. Specifically looking at a pattern which is similar to what you are seeing on the image here. Look for signal where water is really cold off the coast, and much warmer farther off the coast. </a:t>
            </a:r>
          </a:p>
        </p:txBody>
      </p:sp>
      <p:sp>
        <p:nvSpPr>
          <p:cNvPr id="4" name="Slide Number Placeholder 3"/>
          <p:cNvSpPr>
            <a:spLocks noGrp="1"/>
          </p:cNvSpPr>
          <p:nvPr>
            <p:ph type="sldNum" sz="quarter" idx="5"/>
          </p:nvPr>
        </p:nvSpPr>
        <p:spPr/>
        <p:txBody>
          <a:bodyPr/>
          <a:lstStyle/>
          <a:p>
            <a:fld id="{56505347-E538-B74A-823B-F7469993B71A}" type="slidenum">
              <a:rPr lang="en-US" smtClean="0"/>
              <a:t>7</a:t>
            </a:fld>
            <a:endParaRPr lang="en-US"/>
          </a:p>
        </p:txBody>
      </p:sp>
    </p:spTree>
    <p:extLst>
      <p:ext uri="{BB962C8B-B14F-4D97-AF65-F5344CB8AC3E}">
        <p14:creationId xmlns:p14="http://schemas.microsoft.com/office/powerpoint/2010/main" val="659782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505347-E538-B74A-823B-F7469993B71A}" type="slidenum">
              <a:rPr lang="en-US" smtClean="0"/>
              <a:t>8</a:t>
            </a:fld>
            <a:endParaRPr lang="en-US"/>
          </a:p>
        </p:txBody>
      </p:sp>
    </p:spTree>
    <p:extLst>
      <p:ext uri="{BB962C8B-B14F-4D97-AF65-F5344CB8AC3E}">
        <p14:creationId xmlns:p14="http://schemas.microsoft.com/office/powerpoint/2010/main" val="2943555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SST data</a:t>
            </a:r>
          </a:p>
          <a:p>
            <a:r>
              <a:rPr lang="en-US" sz="1200" b="0" i="0" u="none" strike="noStrike" kern="1200" dirty="0">
                <a:solidFill>
                  <a:schemeClr val="tx1"/>
                </a:solidFill>
                <a:effectLst/>
                <a:latin typeface="+mn-lt"/>
                <a:ea typeface="+mn-ea"/>
                <a:cs typeface="+mn-cs"/>
              </a:rPr>
              <a:t>Reanalysis Data ERA5 monthly 2d Surface</a:t>
            </a:r>
          </a:p>
          <a:p>
            <a:r>
              <a:rPr lang="en-US" sz="1200" b="0" i="0" u="none" strike="noStrike" kern="1200" dirty="0">
                <a:solidFill>
                  <a:schemeClr val="tx1"/>
                </a:solidFill>
                <a:effectLst/>
                <a:latin typeface="+mn-lt"/>
                <a:ea typeface="+mn-ea"/>
                <a:cs typeface="+mn-cs"/>
                <a:hlinkClick r:id="rId3"/>
              </a:rPr>
              <a:t>http://apdrc.soest.hawaii.edu/erddap/griddap/hawaii_soest_d124_2bb9_c935.html</a:t>
            </a:r>
            <a:endParaRPr lang="en-US" sz="1200" b="0" i="0" u="none" strike="noStrike" kern="1200" dirty="0">
              <a:solidFill>
                <a:schemeClr val="tx1"/>
              </a:solidFill>
              <a:effectLst/>
              <a:latin typeface="+mn-lt"/>
              <a:ea typeface="+mn-ea"/>
              <a:cs typeface="+mn-cs"/>
            </a:endParaRPr>
          </a:p>
          <a:p>
            <a:endParaRPr lang="en-US" dirty="0"/>
          </a:p>
          <a:p>
            <a:r>
              <a:rPr lang="en-US" sz="1200" b="0" i="0" u="none" strike="noStrike" kern="1200" dirty="0">
                <a:solidFill>
                  <a:schemeClr val="tx1"/>
                </a:solidFill>
                <a:effectLst/>
                <a:latin typeface="+mn-lt"/>
                <a:ea typeface="+mn-ea"/>
                <a:cs typeface="+mn-cs"/>
              </a:rPr>
              <a:t>This is a global reanalysis product based on remote-sensing data. On a 0.25 degree grid.</a:t>
            </a:r>
          </a:p>
          <a:p>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Produced by</a:t>
            </a:r>
          </a:p>
          <a:p>
            <a:r>
              <a:rPr lang="en-US" sz="1200" b="0" i="0" u="none" strike="noStrike" kern="1200" dirty="0">
                <a:solidFill>
                  <a:schemeClr val="tx1"/>
                </a:solidFill>
                <a:effectLst/>
                <a:latin typeface="+mn-lt"/>
                <a:ea typeface="+mn-ea"/>
                <a:cs typeface="+mn-cs"/>
              </a:rPr>
              <a:t>European Centre for Medium-Range Weather Forecasts, Climate Change Service</a:t>
            </a:r>
          </a:p>
          <a:p>
            <a:endParaRPr lang="en-US" dirty="0"/>
          </a:p>
          <a:p>
            <a:r>
              <a:rPr lang="en-US" dirty="0"/>
              <a:t>I used data starting in January 1979 going until July 2020. I used data taken at one month intervals, as I felt that would accurately capture the patterns, without overcrowding the algorithm</a:t>
            </a:r>
          </a:p>
        </p:txBody>
      </p:sp>
      <p:sp>
        <p:nvSpPr>
          <p:cNvPr id="4" name="Slide Number Placeholder 3"/>
          <p:cNvSpPr>
            <a:spLocks noGrp="1"/>
          </p:cNvSpPr>
          <p:nvPr>
            <p:ph type="sldNum" sz="quarter" idx="5"/>
          </p:nvPr>
        </p:nvSpPr>
        <p:spPr/>
        <p:txBody>
          <a:bodyPr/>
          <a:lstStyle/>
          <a:p>
            <a:fld id="{56505347-E538-B74A-823B-F7469993B71A}" type="slidenum">
              <a:rPr lang="en-US" smtClean="0"/>
              <a:t>9</a:t>
            </a:fld>
            <a:endParaRPr lang="en-US"/>
          </a:p>
        </p:txBody>
      </p:sp>
    </p:spTree>
    <p:extLst>
      <p:ext uri="{BB962C8B-B14F-4D97-AF65-F5344CB8AC3E}">
        <p14:creationId xmlns:p14="http://schemas.microsoft.com/office/powerpoint/2010/main" val="3528875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Credit: https://dashee87.github.io/data%20science/general/Clustering-with-Scikit-with-GIFs/</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 In machine</a:t>
            </a:r>
            <a:r>
              <a:rPr lang="en-US" baseline="0" dirty="0"/>
              <a:t> learning there are two main subsets, those being supervised and unsupervised learning. </a:t>
            </a:r>
            <a:r>
              <a:rPr lang="en-US" sz="1200" b="0" i="0" kern="1200" dirty="0">
                <a:solidFill>
                  <a:schemeClr val="tx1"/>
                </a:solidFill>
                <a:effectLst/>
                <a:latin typeface="+mn-lt"/>
                <a:ea typeface="+mn-ea"/>
                <a:cs typeface="+mn-cs"/>
              </a:rPr>
              <a:t>Supervised learning is used to predict something which is known. In supervised learning the 'right answers' are given to train the algorithm, for example training an algorithm to use a list environmental factors to try to predict population abundance. While this type of learning has predictive power, you also need to train it on data with that abundance given.  Unsupervised learning is mostly used to find structure in the unknown. In unsupervised learning, something does not have right answers, and so the methods look for patterns within the data. Take for example social networking algorithms which try to find friends to </a:t>
            </a:r>
            <a:r>
              <a:rPr lang="en-US" sz="1200" b="0" i="0" kern="1200" dirty="0" err="1">
                <a:solidFill>
                  <a:schemeClr val="tx1"/>
                </a:solidFill>
                <a:effectLst/>
                <a:latin typeface="+mn-lt"/>
                <a:ea typeface="+mn-ea"/>
                <a:cs typeface="+mn-cs"/>
              </a:rPr>
              <a:t>recomend</a:t>
            </a:r>
            <a:r>
              <a:rPr lang="en-US" sz="1200" b="0" i="0" kern="1200" dirty="0">
                <a:solidFill>
                  <a:schemeClr val="tx1"/>
                </a:solidFill>
                <a:effectLst/>
                <a:latin typeface="+mn-lt"/>
                <a:ea typeface="+mn-ea"/>
                <a:cs typeface="+mn-cs"/>
              </a:rPr>
              <a:t> to you. There is no database of the global </a:t>
            </a:r>
            <a:r>
              <a:rPr lang="en-US" sz="1200" b="0" i="0" kern="1200" dirty="0" err="1">
                <a:solidFill>
                  <a:schemeClr val="tx1"/>
                </a:solidFill>
                <a:effectLst/>
                <a:latin typeface="+mn-lt"/>
                <a:ea typeface="+mn-ea"/>
                <a:cs typeface="+mn-cs"/>
              </a:rPr>
              <a:t>friendgroups</a:t>
            </a:r>
            <a:r>
              <a:rPr lang="en-US" sz="1200" b="0" i="0" kern="1200" dirty="0">
                <a:solidFill>
                  <a:schemeClr val="tx1"/>
                </a:solidFill>
                <a:effectLst/>
                <a:latin typeface="+mn-lt"/>
                <a:ea typeface="+mn-ea"/>
                <a:cs typeface="+mn-cs"/>
              </a:rPr>
              <a:t> that can be used to learn on; The algorithm is simply finding patterns within the data. This is the same idea I used in my data. There is no database of ‘correct’ sea surface temperature patterns. The algorithm simply finds patterns.</a:t>
            </a:r>
          </a:p>
          <a:p>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K-means is an unsupervised learning algorithm which groups data in </a:t>
            </a:r>
            <a:r>
              <a:rPr lang="en-US" sz="1200" b="0" i="0" kern="1200" dirty="0" err="1">
                <a:solidFill>
                  <a:schemeClr val="tx1"/>
                </a:solidFill>
                <a:effectLst/>
                <a:latin typeface="+mn-lt"/>
                <a:ea typeface="+mn-ea"/>
                <a:cs typeface="+mn-cs"/>
              </a:rPr>
              <a:t>vectorspace</a:t>
            </a:r>
            <a:r>
              <a:rPr lang="en-US" sz="1200" b="0" i="0" kern="1200" dirty="0">
                <a:solidFill>
                  <a:schemeClr val="tx1"/>
                </a:solidFill>
                <a:effectLst/>
                <a:latin typeface="+mn-lt"/>
                <a:ea typeface="+mn-ea"/>
                <a:cs typeface="+mn-cs"/>
              </a:rPr>
              <a:t>. The goal of the algorithm is to minimize the sum of least mean squares of each point to the centroid/group they are assigned to. </a:t>
            </a:r>
            <a:endParaRPr lang="en-US" baseline="0" dirty="0"/>
          </a:p>
          <a:p>
            <a:endParaRPr lang="en-US" dirty="0"/>
          </a:p>
          <a:p>
            <a:r>
              <a:rPr lang="en-US" dirty="0"/>
              <a:t>Machine learning grouping algorithm</a:t>
            </a:r>
          </a:p>
          <a:p>
            <a:r>
              <a:rPr lang="en-US" dirty="0"/>
              <a:t>Used to find clusters within data</a:t>
            </a:r>
          </a:p>
          <a:p>
            <a:r>
              <a:rPr lang="en-US" dirty="0"/>
              <a:t>Iterative process to move closer to groups</a:t>
            </a:r>
          </a:p>
          <a:p>
            <a:endParaRPr lang="en-US" dirty="0"/>
          </a:p>
          <a:p>
            <a:endParaRPr lang="en-US" dirty="0"/>
          </a:p>
          <a:p>
            <a:r>
              <a:rPr lang="en-US" dirty="0"/>
              <a:t>I will go into how the algorithm works a bit more just so people have a bit more understanding of how these centroids are found.</a:t>
            </a:r>
          </a:p>
          <a:p>
            <a:endParaRPr lang="en-US" dirty="0"/>
          </a:p>
          <a:p>
            <a:pPr marL="228600" marR="0" lvl="0" indent="-228600" algn="l" defTabSz="4572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Based on the number of groups desired(n), the algorithm will randomly initialize the positions of n centroids, which will then be moved over an iterative process to minimize the distance of datapoints to their closest centroid. In this image on the screen, the number of groups is 3. Each point will then be assigned to the centroid it is closest to. </a:t>
            </a:r>
          </a:p>
          <a:p>
            <a:pPr marL="228600" marR="0" lvl="0" indent="-228600" algn="l" defTabSz="4572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The mean of each group will then be calculated. </a:t>
            </a:r>
          </a:p>
          <a:p>
            <a:pPr marL="228600" marR="0" lvl="0" indent="-228600" algn="l" defTabSz="4572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Then each centroid will be moved to that mean, and</a:t>
            </a:r>
          </a:p>
          <a:p>
            <a:pPr marL="228600" marR="0" lvl="0" indent="-228600" algn="l" defTabSz="4572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Then the process repeats again. The points are reassigned to groups again, but this time using the new centroid positions, and so on. This process repeats until the centroids converge at a point where there generational movement is negligible.  </a:t>
            </a:r>
          </a:p>
          <a:p>
            <a:endParaRPr lang="en-US" dirty="0"/>
          </a:p>
        </p:txBody>
      </p:sp>
      <p:sp>
        <p:nvSpPr>
          <p:cNvPr id="4" name="Slide Number Placeholder 3"/>
          <p:cNvSpPr>
            <a:spLocks noGrp="1"/>
          </p:cNvSpPr>
          <p:nvPr>
            <p:ph type="sldNum" sz="quarter" idx="5"/>
          </p:nvPr>
        </p:nvSpPr>
        <p:spPr/>
        <p:txBody>
          <a:bodyPr/>
          <a:lstStyle/>
          <a:p>
            <a:fld id="{56505347-E538-B74A-823B-F7469993B71A}" type="slidenum">
              <a:rPr lang="en-US" smtClean="0"/>
              <a:t>10</a:t>
            </a:fld>
            <a:endParaRPr lang="en-US"/>
          </a:p>
        </p:txBody>
      </p:sp>
    </p:spTree>
    <p:extLst>
      <p:ext uri="{BB962C8B-B14F-4D97-AF65-F5344CB8AC3E}">
        <p14:creationId xmlns:p14="http://schemas.microsoft.com/office/powerpoint/2010/main" val="2673054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a 2 pixel image. You can assign each pixel a dimension (X,Y) and map that into 2 dimensional (R</a:t>
            </a:r>
            <a:r>
              <a:rPr lang="en-US" baseline="30000" dirty="0"/>
              <a:t>2</a:t>
            </a:r>
            <a:r>
              <a:rPr lang="en-US" baseline="0" dirty="0"/>
              <a:t>) space.</a:t>
            </a:r>
          </a:p>
          <a:p>
            <a:r>
              <a:rPr lang="en-US" baseline="0" dirty="0"/>
              <a:t>Now imagine if you had more pixels you could map those to other dimensions. So if you had a third pixel you could map that to 3d, and after that we cant visualize it really well, but you can think you can map those to different dimensions.</a:t>
            </a:r>
            <a:endParaRPr lang="en-US" dirty="0"/>
          </a:p>
        </p:txBody>
      </p:sp>
      <p:sp>
        <p:nvSpPr>
          <p:cNvPr id="4" name="Slide Number Placeholder 3"/>
          <p:cNvSpPr>
            <a:spLocks noGrp="1"/>
          </p:cNvSpPr>
          <p:nvPr>
            <p:ph type="sldNum" sz="quarter" idx="5"/>
          </p:nvPr>
        </p:nvSpPr>
        <p:spPr/>
        <p:txBody>
          <a:bodyPr/>
          <a:lstStyle/>
          <a:p>
            <a:fld id="{56505347-E538-B74A-823B-F7469993B71A}" type="slidenum">
              <a:rPr lang="en-US" smtClean="0"/>
              <a:t>11</a:t>
            </a:fld>
            <a:endParaRPr lang="en-US"/>
          </a:p>
        </p:txBody>
      </p:sp>
    </p:spTree>
    <p:extLst>
      <p:ext uri="{BB962C8B-B14F-4D97-AF65-F5344CB8AC3E}">
        <p14:creationId xmlns:p14="http://schemas.microsoft.com/office/powerpoint/2010/main" val="3840064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Credit: https://</a:t>
            </a:r>
            <a:r>
              <a:rPr lang="en-US" dirty="0" err="1"/>
              <a:t>www.intmath.com</a:t>
            </a:r>
            <a:r>
              <a:rPr lang="en-US" dirty="0"/>
              <a:t>/vectors/6-3-dimensional-space.php</a:t>
            </a:r>
          </a:p>
          <a:p>
            <a:endParaRPr lang="en-US" dirty="0"/>
          </a:p>
          <a:p>
            <a:r>
              <a:rPr lang="en-US" baseline="0" dirty="0"/>
              <a:t>So if you had a third pixel you could map that to 3d, and after that we cant visualize it really well, but you can think you can map those to different dimensions.</a:t>
            </a:r>
            <a:endParaRPr lang="en-US" dirty="0"/>
          </a:p>
        </p:txBody>
      </p:sp>
      <p:sp>
        <p:nvSpPr>
          <p:cNvPr id="4" name="Slide Number Placeholder 3"/>
          <p:cNvSpPr>
            <a:spLocks noGrp="1"/>
          </p:cNvSpPr>
          <p:nvPr>
            <p:ph type="sldNum" sz="quarter" idx="5"/>
          </p:nvPr>
        </p:nvSpPr>
        <p:spPr/>
        <p:txBody>
          <a:bodyPr/>
          <a:lstStyle/>
          <a:p>
            <a:fld id="{56505347-E538-B74A-823B-F7469993B71A}" type="slidenum">
              <a:rPr lang="en-US" smtClean="0"/>
              <a:t>12</a:t>
            </a:fld>
            <a:endParaRPr lang="en-US"/>
          </a:p>
        </p:txBody>
      </p:sp>
    </p:spTree>
    <p:extLst>
      <p:ext uri="{BB962C8B-B14F-4D97-AF65-F5344CB8AC3E}">
        <p14:creationId xmlns:p14="http://schemas.microsoft.com/office/powerpoint/2010/main" val="4228766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how does this work with images. Well, an image is simply a collection of pixels, each pixel having a value assigned to it (that value in my data was not the color value, but rather the temperature at that position). If you unravel an image into a list of those values, then your image is now represented as a p-</a:t>
            </a:r>
            <a:r>
              <a:rPr lang="en-US" dirty="0" err="1"/>
              <a:t>dimentional</a:t>
            </a:r>
            <a:r>
              <a:rPr lang="en-US" dirty="0"/>
              <a:t> vector, with p being the number of pixels. </a:t>
            </a:r>
          </a:p>
          <a:p>
            <a:r>
              <a:rPr lang="en-US" dirty="0"/>
              <a:t>Then, when the images are in vector form K-means can be run to get centroids in Rp</a:t>
            </a:r>
          </a:p>
          <a:p>
            <a:r>
              <a:rPr lang="en-US" dirty="0"/>
              <a:t>These centroids can then be reconstructed into images, by reversing the process done to unravel the images. </a:t>
            </a:r>
          </a:p>
        </p:txBody>
      </p:sp>
      <p:sp>
        <p:nvSpPr>
          <p:cNvPr id="4" name="Slide Number Placeholder 3"/>
          <p:cNvSpPr>
            <a:spLocks noGrp="1"/>
          </p:cNvSpPr>
          <p:nvPr>
            <p:ph type="sldNum" sz="quarter" idx="5"/>
          </p:nvPr>
        </p:nvSpPr>
        <p:spPr/>
        <p:txBody>
          <a:bodyPr/>
          <a:lstStyle/>
          <a:p>
            <a:fld id="{56505347-E538-B74A-823B-F7469993B71A}" type="slidenum">
              <a:rPr lang="en-US" smtClean="0"/>
              <a:t>13</a:t>
            </a:fld>
            <a:endParaRPr lang="en-US"/>
          </a:p>
        </p:txBody>
      </p:sp>
    </p:spTree>
    <p:extLst>
      <p:ext uri="{BB962C8B-B14F-4D97-AF65-F5344CB8AC3E}">
        <p14:creationId xmlns:p14="http://schemas.microsoft.com/office/powerpoint/2010/main" val="14805376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328166" y="1295400"/>
            <a:ext cx="6487668" cy="3152887"/>
          </a:xfrm>
          <a:prstGeom prst="rect">
            <a:avLst/>
          </a:prstGeo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p>
            <a:pPr marL="0" indent="0" algn="l" defTabSz="914400" rtl="0" eaLnBrk="1" latinLnBrk="0" hangingPunct="1">
              <a:spcBef>
                <a:spcPts val="2000"/>
              </a:spcBef>
              <a:buClr>
                <a:schemeClr val="accent1">
                  <a:lumMod val="60000"/>
                  <a:lumOff val="40000"/>
                </a:schemeClr>
              </a:buClr>
              <a:buSzPct val="110000"/>
              <a:buFont typeface="Wingdings 2" pitchFamily="18" charset="2"/>
              <a:buNone/>
            </a:pPr>
            <a:endParaRPr sz="3200" kern="1200">
              <a:solidFill>
                <a:schemeClr val="tx1">
                  <a:lumMod val="65000"/>
                  <a:lumOff val="35000"/>
                </a:schemeClr>
              </a:solidFill>
              <a:latin typeface="+mn-lt"/>
              <a:ea typeface="+mn-ea"/>
              <a:cs typeface="+mn-cs"/>
            </a:endParaRPr>
          </a:p>
        </p:txBody>
      </p:sp>
      <p:sp>
        <p:nvSpPr>
          <p:cNvPr id="2" name="Title 1"/>
          <p:cNvSpPr>
            <a:spLocks noGrp="1"/>
          </p:cNvSpPr>
          <p:nvPr>
            <p:ph type="ctrTitle"/>
          </p:nvPr>
        </p:nvSpPr>
        <p:spPr>
          <a:xfrm>
            <a:off x="1322921" y="1523999"/>
            <a:ext cx="6498158" cy="1724867"/>
          </a:xfrm>
        </p:spPr>
        <p:txBody>
          <a:bodyPr vert="horz" lIns="91440" tIns="45720" rIns="91440" bIns="45720" rtlCol="0" anchor="b" anchorCtr="0">
            <a:noAutofit/>
          </a:bodyPr>
          <a:lstStyle>
            <a:lvl1pPr marL="0" indent="0" algn="ctr" defTabSz="914400" rtl="0" eaLnBrk="1" latinLnBrk="0" hangingPunct="1">
              <a:spcBef>
                <a:spcPct val="0"/>
              </a:spcBef>
              <a:buClr>
                <a:schemeClr val="accent1">
                  <a:lumMod val="60000"/>
                  <a:lumOff val="40000"/>
                </a:schemeClr>
              </a:buClr>
              <a:buSzPct val="110000"/>
              <a:buFont typeface="Wingdings 2" pitchFamily="18" charset="2"/>
              <a:buNone/>
              <a:defRPr sz="4600" kern="1200">
                <a:solidFill>
                  <a:schemeClr val="accent1"/>
                </a:solidFill>
                <a:latin typeface="+mj-lt"/>
                <a:ea typeface="+mj-ea"/>
                <a:cs typeface="+mj-cs"/>
              </a:defRPr>
            </a:lvl1pPr>
          </a:lstStyle>
          <a:p>
            <a:r>
              <a:rPr lang="en-US"/>
              <a:t>Click to edit Master title style</a:t>
            </a:r>
            <a:endParaRPr/>
          </a:p>
        </p:txBody>
      </p:sp>
      <p:sp>
        <p:nvSpPr>
          <p:cNvPr id="3" name="Subtitle 2"/>
          <p:cNvSpPr>
            <a:spLocks noGrp="1"/>
          </p:cNvSpPr>
          <p:nvPr>
            <p:ph type="subTitle" idx="1"/>
          </p:nvPr>
        </p:nvSpPr>
        <p:spPr>
          <a:xfrm>
            <a:off x="1322921" y="3299012"/>
            <a:ext cx="6498159" cy="916641"/>
          </a:xfrm>
        </p:spPr>
        <p:txBody>
          <a:bodyPr vert="horz" lIns="91440" tIns="45720" rIns="91440" bIns="45720" rtlCol="0">
            <a:normAutofit/>
          </a:bodyPr>
          <a:lstStyle>
            <a:lvl1pPr marL="0" indent="0" algn="ctr" defTabSz="914400" rtl="0" eaLnBrk="1" latinLnBrk="0" hangingPunct="1">
              <a:spcBef>
                <a:spcPts val="300"/>
              </a:spcBef>
              <a:buClr>
                <a:schemeClr val="accent1">
                  <a:lumMod val="60000"/>
                  <a:lumOff val="40000"/>
                </a:schemeClr>
              </a:buClr>
              <a:buSzPct val="110000"/>
              <a:buFont typeface="Wingdings 2" pitchFamily="18" charset="2"/>
              <a:buNone/>
              <a:defRPr sz="1800" kern="1200">
                <a:solidFill>
                  <a:schemeClr val="tx1">
                    <a:tint val="7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8" y="611872"/>
            <a:ext cx="4079545" cy="1162050"/>
          </a:xfrm>
        </p:spPr>
        <p:txBody>
          <a:bodyPr anchor="b"/>
          <a:lstStyle>
            <a:lvl1pPr algn="ctr">
              <a:defRPr sz="3600" b="0"/>
            </a:lvl1pPr>
          </a:lstStyle>
          <a:p>
            <a:r>
              <a:rPr lang="en-US"/>
              <a:t>Click to edit Master title style</a:t>
            </a:r>
            <a:endParaRPr/>
          </a:p>
        </p:txBody>
      </p:sp>
      <p:sp>
        <p:nvSpPr>
          <p:cNvPr id="4" name="Text Placeholder 3"/>
          <p:cNvSpPr>
            <a:spLocks noGrp="1"/>
          </p:cNvSpPr>
          <p:nvPr>
            <p:ph type="body" sz="half" idx="2"/>
          </p:nvPr>
        </p:nvSpPr>
        <p:spPr>
          <a:xfrm>
            <a:off x="533398" y="1787856"/>
            <a:ext cx="4079545"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01F9CA3-105E-4857-9057-6DB6197DA786}" type="datetimeFigureOut">
              <a:rPr lang="en-US" smtClean="0"/>
              <a:t>2/1/21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
        <p:nvSpPr>
          <p:cNvPr id="8" name="Picture Placeholder 2"/>
          <p:cNvSpPr>
            <a:spLocks noGrp="1"/>
          </p:cNvSpPr>
          <p:nvPr>
            <p:ph type="pic" idx="1"/>
          </p:nvPr>
        </p:nvSpPr>
        <p:spPr>
          <a:xfrm>
            <a:off x="5090617" y="359392"/>
            <a:ext cx="3657600" cy="5318077"/>
          </a:xfr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lvl1pPr marL="0" indent="0" algn="l" defTabSz="914400" rtl="0" eaLnBrk="1" latinLnBrk="0" hangingPunct="1">
              <a:spcBef>
                <a:spcPts val="2000"/>
              </a:spcBef>
              <a:buClr>
                <a:schemeClr val="accent1">
                  <a:lumMod val="60000"/>
                  <a:lumOff val="40000"/>
                </a:schemeClr>
              </a:buClr>
              <a:buSzPct val="110000"/>
              <a:buFont typeface="Wingdings 2" pitchFamily="18" charset="2"/>
              <a:buNone/>
              <a:defRPr sz="3200" kern="1200">
                <a:solidFill>
                  <a:schemeClr val="tx1">
                    <a:lumMod val="65000"/>
                    <a:lumOff val="35000"/>
                  </a:schemeClr>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9792" y="368301"/>
            <a:ext cx="1524000" cy="55753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549274" y="368301"/>
            <a:ext cx="6689726" cy="5575300"/>
          </a:xfr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363538" y="3352801"/>
            <a:ext cx="8416925" cy="1470025"/>
          </a:xfrm>
        </p:spPr>
        <p:txBody>
          <a:bodyPr/>
          <a:lstStyle/>
          <a:p>
            <a:r>
              <a:rPr lang="en-US"/>
              <a:t>Click to edit Master title style</a:t>
            </a:r>
            <a:endParaRPr dirty="0"/>
          </a:p>
        </p:txBody>
      </p:sp>
      <p:sp>
        <p:nvSpPr>
          <p:cNvPr id="3" name="Subtitle 2"/>
          <p:cNvSpPr>
            <a:spLocks noGrp="1"/>
          </p:cNvSpPr>
          <p:nvPr>
            <p:ph type="subTitle" idx="1"/>
          </p:nvPr>
        </p:nvSpPr>
        <p:spPr>
          <a:xfrm>
            <a:off x="363538" y="4771029"/>
            <a:ext cx="8416925" cy="972671"/>
          </a:xfrm>
        </p:spPr>
        <p:txBody>
          <a:bodyPr>
            <a:normAutofit/>
          </a:bodyPr>
          <a:lstStyle>
            <a:lvl1pPr marL="0" indent="0" algn="ctr">
              <a:spcBef>
                <a:spcPts val="30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
        <p:nvSpPr>
          <p:cNvPr id="9" name="Picture Placeholder 2"/>
          <p:cNvSpPr>
            <a:spLocks noGrp="1"/>
          </p:cNvSpPr>
          <p:nvPr>
            <p:ph type="pic" idx="13"/>
          </p:nvPr>
        </p:nvSpPr>
        <p:spPr>
          <a:xfrm>
            <a:off x="370980" y="363538"/>
            <a:ext cx="8402040" cy="2836862"/>
          </a:xfrm>
          <a:ln w="3175">
            <a:solidFill>
              <a:schemeClr val="bg1"/>
            </a:solidFill>
          </a:ln>
          <a:effectLst>
            <a:outerShdw blurRad="63500" sx="100500" sy="100500" algn="ctr" rotWithShape="0">
              <a:prstClr val="black">
                <a:alpha val="5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9275" y="2403144"/>
            <a:ext cx="8056563" cy="1362075"/>
          </a:xfrm>
        </p:spPr>
        <p:txBody>
          <a:bodyPr anchor="b" anchorCtr="0"/>
          <a:lstStyle>
            <a:lvl1pPr algn="ctr">
              <a:defRPr sz="4600" b="0" cap="none" baseline="0"/>
            </a:lvl1pPr>
          </a:lstStyle>
          <a:p>
            <a:r>
              <a:rPr lang="en-US"/>
              <a:t>Click to edit Master title style</a:t>
            </a:r>
            <a:endParaRPr/>
          </a:p>
        </p:txBody>
      </p:sp>
      <p:sp>
        <p:nvSpPr>
          <p:cNvPr id="3" name="Text Placeholder 2"/>
          <p:cNvSpPr>
            <a:spLocks noGrp="1"/>
          </p:cNvSpPr>
          <p:nvPr>
            <p:ph type="body" idx="1"/>
          </p:nvPr>
        </p:nvSpPr>
        <p:spPr>
          <a:xfrm>
            <a:off x="549275" y="3736005"/>
            <a:ext cx="8056563" cy="1500187"/>
          </a:xfrm>
        </p:spPr>
        <p:txBody>
          <a:bodyPr anchor="t" anchorCtr="0">
            <a:normAutofit/>
          </a:bodyPr>
          <a:lstStyle>
            <a:lvl1pPr marL="0" indent="0" algn="ctr">
              <a:spcBef>
                <a:spcPts val="300"/>
              </a:spcBef>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1F9CA3-105E-4857-9057-6DB6197DA786}" type="datetimeFigureOut">
              <a:rPr lang="en-US" smtClean="0"/>
              <a:t>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1336956"/>
          </a:xfrm>
        </p:spPr>
        <p:txBody>
          <a:bodyPr/>
          <a:lstStyle/>
          <a:p>
            <a:r>
              <a:rPr lang="en-US"/>
              <a:t>Click to edit Master title style</a:t>
            </a:r>
            <a:endParaRPr/>
          </a:p>
        </p:txBody>
      </p:sp>
      <p:sp>
        <p:nvSpPr>
          <p:cNvPr id="3" name="Content Placeholder 2"/>
          <p:cNvSpPr>
            <a:spLocks noGrp="1"/>
          </p:cNvSpPr>
          <p:nvPr>
            <p:ph sz="half" idx="1"/>
          </p:nvPr>
        </p:nvSpPr>
        <p:spPr>
          <a:xfrm>
            <a:off x="549275"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4751071"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B01F9CA3-105E-4857-9057-6DB6197DA786}" type="datetimeFigureOut">
              <a:rPr lang="en-US" smtClean="0"/>
              <a:t>2/1/21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9274" y="107576"/>
            <a:ext cx="8042276" cy="1336956"/>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549274"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49274"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4751070"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1070"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fld id="{B01F9CA3-105E-4857-9057-6DB6197DA786}" type="datetimeFigureOut">
              <a:rPr lang="en-US" smtClean="0"/>
              <a:t>2/1/21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B01F9CA3-105E-4857-9057-6DB6197DA786}" type="datetimeFigureOut">
              <a:rPr lang="en-US" smtClean="0"/>
              <a:t>2/1/21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1F9CA3-105E-4857-9057-6DB6197DA786}" type="datetimeFigureOut">
              <a:rPr lang="en-US" smtClean="0"/>
              <a:t>2/1/21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9" y="611872"/>
            <a:ext cx="3840480" cy="1162050"/>
          </a:xfrm>
        </p:spPr>
        <p:txBody>
          <a:bodyPr anchor="b"/>
          <a:lstStyle>
            <a:lvl1pPr algn="ctr">
              <a:defRPr sz="3600" b="0"/>
            </a:lvl1pPr>
          </a:lstStyle>
          <a:p>
            <a:r>
              <a:rPr lang="en-US"/>
              <a:t>Click to edit Master title style</a:t>
            </a:r>
            <a:endParaRPr/>
          </a:p>
        </p:txBody>
      </p:sp>
      <p:sp>
        <p:nvSpPr>
          <p:cNvPr id="3" name="Content Placeholder 2"/>
          <p:cNvSpPr>
            <a:spLocks noGrp="1"/>
          </p:cNvSpPr>
          <p:nvPr>
            <p:ph idx="1"/>
          </p:nvPr>
        </p:nvSpPr>
        <p:spPr>
          <a:xfrm>
            <a:off x="4742824" y="368300"/>
            <a:ext cx="3840480" cy="5575300"/>
          </a:xfrm>
        </p:spPr>
        <p:txBody>
          <a:bodyPr>
            <a:normAutofit/>
          </a:bodyPr>
          <a:lstStyle>
            <a:lvl1pPr>
              <a:spcBef>
                <a:spcPts val="2000"/>
              </a:spcBef>
              <a:defRPr sz="22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533399" y="1787856"/>
            <a:ext cx="3840480"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01F9CA3-105E-4857-9057-6DB6197DA786}" type="datetimeFigureOut">
              <a:rPr lang="en-US" smtClean="0"/>
              <a:t>2/1/21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9275" y="107576"/>
            <a:ext cx="8042276" cy="1336956"/>
          </a:xfrm>
          <a:prstGeom prst="rect">
            <a:avLst/>
          </a:prstGeom>
        </p:spPr>
        <p:txBody>
          <a:bodyPr vert="horz" lIns="91440" tIns="45720" rIns="91440" bIns="45720" rtlCol="0" anchor="b" anchorCtr="0">
            <a:noAutofit/>
          </a:bodyPr>
          <a:lstStyle/>
          <a:p>
            <a:r>
              <a:rPr lang="en-US"/>
              <a:t>Click to edit Master title style</a:t>
            </a:r>
            <a:endParaRPr/>
          </a:p>
        </p:txBody>
      </p:sp>
      <p:sp>
        <p:nvSpPr>
          <p:cNvPr id="3" name="Text Placeholder 2"/>
          <p:cNvSpPr>
            <a:spLocks noGrp="1"/>
          </p:cNvSpPr>
          <p:nvPr>
            <p:ph type="body" idx="1"/>
          </p:nvPr>
        </p:nvSpPr>
        <p:spPr>
          <a:xfrm>
            <a:off x="549275" y="1600201"/>
            <a:ext cx="8042276" cy="4343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5629835" y="6275668"/>
            <a:ext cx="2133600" cy="365125"/>
          </a:xfrm>
          <a:prstGeom prst="rect">
            <a:avLst/>
          </a:prstGeom>
        </p:spPr>
        <p:txBody>
          <a:bodyPr vert="horz" lIns="91440" tIns="45720" rIns="91440" bIns="45720" rtlCol="0" anchor="ctr"/>
          <a:lstStyle>
            <a:lvl1pPr algn="r">
              <a:defRPr sz="1200">
                <a:solidFill>
                  <a:schemeClr val="bg1"/>
                </a:solidFill>
              </a:defRPr>
            </a:lvl1pPr>
          </a:lstStyle>
          <a:p>
            <a:fld id="{B01F9CA3-105E-4857-9057-6DB6197DA786}" type="datetimeFigureOut">
              <a:rPr lang="en-US" smtClean="0"/>
              <a:t>2/1/21</a:t>
            </a:fld>
            <a:endParaRPr lang="en-US"/>
          </a:p>
        </p:txBody>
      </p:sp>
      <p:sp>
        <p:nvSpPr>
          <p:cNvPr id="5" name="Footer Placeholder 4"/>
          <p:cNvSpPr>
            <a:spLocks noGrp="1"/>
          </p:cNvSpPr>
          <p:nvPr>
            <p:ph type="ftr" sz="quarter" idx="3"/>
          </p:nvPr>
        </p:nvSpPr>
        <p:spPr>
          <a:xfrm>
            <a:off x="264458" y="6275668"/>
            <a:ext cx="4840941" cy="365125"/>
          </a:xfrm>
          <a:prstGeom prst="rect">
            <a:avLst/>
          </a:prstGeom>
        </p:spPr>
        <p:txBody>
          <a:bodyPr vert="horz" lIns="91440" tIns="45720" rIns="91440" bIns="45720" rtlCol="0" anchor="ctr"/>
          <a:lstStyle>
            <a:lvl1pPr algn="l">
              <a:defRPr sz="1200">
                <a:solidFill>
                  <a:schemeClr val="bg1"/>
                </a:solidFill>
              </a:defRPr>
            </a:lvl1pPr>
          </a:lstStyle>
          <a:p>
            <a:endParaRPr lang="en-US"/>
          </a:p>
        </p:txBody>
      </p:sp>
      <p:sp>
        <p:nvSpPr>
          <p:cNvPr id="6" name="Slide Number Placeholder 5"/>
          <p:cNvSpPr>
            <a:spLocks noGrp="1"/>
          </p:cNvSpPr>
          <p:nvPr>
            <p:ph type="sldNum" sz="quarter" idx="4"/>
          </p:nvPr>
        </p:nvSpPr>
        <p:spPr>
          <a:xfrm>
            <a:off x="7897906" y="6275668"/>
            <a:ext cx="990600" cy="365125"/>
          </a:xfrm>
          <a:prstGeom prst="rect">
            <a:avLst/>
          </a:prstGeom>
        </p:spPr>
        <p:txBody>
          <a:bodyPr vert="horz" lIns="91440" tIns="45720" rIns="91440" bIns="45720" rtlCol="0" anchor="ctr"/>
          <a:lstStyle>
            <a:lvl1pPr algn="r">
              <a:defRPr sz="3600">
                <a:solidFill>
                  <a:schemeClr val="bg1"/>
                </a:solidFill>
              </a:defRPr>
            </a:lvl1pPr>
          </a:lstStyle>
          <a:p>
            <a:fld id="{7F5CE407-6216-4202-80E4-A30DC2F709B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914400" rtl="0" eaLnBrk="1" latinLnBrk="0" hangingPunct="1">
        <a:spcBef>
          <a:spcPct val="0"/>
        </a:spcBef>
        <a:buNone/>
        <a:defRPr sz="4600" kern="1200">
          <a:solidFill>
            <a:schemeClr val="accent1"/>
          </a:solidFill>
          <a:latin typeface="+mj-lt"/>
          <a:ea typeface="+mj-ea"/>
          <a:cs typeface="+mj-cs"/>
        </a:defRPr>
      </a:lvl1pPr>
    </p:titleStyle>
    <p:body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8.gif"/></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hyperlink" Target="https://doi.org/10.1002/qj.3803"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0" y="0"/>
            <a:ext cx="9144000" cy="7224998"/>
          </a:xfrm>
          <a:prstGeom prst="rect">
            <a:avLst/>
          </a:prstGeom>
        </p:spPr>
      </p:pic>
      <p:sp>
        <p:nvSpPr>
          <p:cNvPr id="4" name="Title 5">
            <a:extLst>
              <a:ext uri="{FF2B5EF4-FFF2-40B4-BE49-F238E27FC236}">
                <a16:creationId xmlns:a16="http://schemas.microsoft.com/office/drawing/2014/main" id="{27D04563-2DE5-7C46-82E3-A8987E13B8D7}"/>
              </a:ext>
            </a:extLst>
          </p:cNvPr>
          <p:cNvSpPr txBox="1">
            <a:spLocks/>
          </p:cNvSpPr>
          <p:nvPr/>
        </p:nvSpPr>
        <p:spPr>
          <a:xfrm>
            <a:off x="0" y="554182"/>
            <a:ext cx="8885383" cy="914400"/>
          </a:xfrm>
          <a:prstGeom prst="rect">
            <a:avLst/>
          </a:prstGeom>
          <a:solidFill>
            <a:srgbClr val="378A82"/>
          </a:solidFill>
          <a:ln>
            <a:noFill/>
          </a:ln>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Bef>
                <a:spcPts val="0"/>
              </a:spcBef>
              <a:spcAft>
                <a:spcPts val="600"/>
              </a:spcAft>
            </a:pPr>
            <a:r>
              <a:rPr lang="en-US" sz="2800" b="1" dirty="0">
                <a:solidFill>
                  <a:schemeClr val="bg1"/>
                </a:solidFill>
                <a:latin typeface="Times" pitchFamily="2" charset="0"/>
              </a:rPr>
              <a:t>Using image machine learning algorithms to study changing upwelling patterns in the Arabian Sea</a:t>
            </a:r>
            <a:endParaRPr lang="en-US" altLang="en-US" sz="2800" dirty="0">
              <a:solidFill>
                <a:schemeClr val="bg1"/>
              </a:solidFill>
              <a:latin typeface="Times" pitchFamily="2" charset="0"/>
              <a:cs typeface="Arial Narrow Bold" panose="020B0606020202030204" pitchFamily="34" charset="0"/>
            </a:endParaRPr>
          </a:p>
        </p:txBody>
      </p:sp>
      <p:sp>
        <p:nvSpPr>
          <p:cNvPr id="5" name="Text Placeholder 6">
            <a:extLst>
              <a:ext uri="{FF2B5EF4-FFF2-40B4-BE49-F238E27FC236}">
                <a16:creationId xmlns:a16="http://schemas.microsoft.com/office/drawing/2014/main" id="{4B5A377E-95D1-F04F-B468-8DC1E89A55C6}"/>
              </a:ext>
            </a:extLst>
          </p:cNvPr>
          <p:cNvSpPr txBox="1">
            <a:spLocks/>
          </p:cNvSpPr>
          <p:nvPr/>
        </p:nvSpPr>
        <p:spPr>
          <a:xfrm>
            <a:off x="0" y="2022764"/>
            <a:ext cx="3734602" cy="4455038"/>
          </a:xfrm>
          <a:prstGeom prst="rect">
            <a:avLst/>
          </a:prstGeom>
          <a:solidFill>
            <a:srgbClr val="378A82"/>
          </a:solidFill>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en-US" sz="2800" b="1" dirty="0">
                <a:solidFill>
                  <a:schemeClr val="tx1"/>
                </a:solidFill>
                <a:latin typeface="Times" pitchFamily="2" charset="0"/>
              </a:rPr>
              <a:t>Jacob T. </a:t>
            </a:r>
            <a:r>
              <a:rPr lang="en-US" altLang="en-US" sz="2800" b="1" dirty="0" err="1">
                <a:solidFill>
                  <a:schemeClr val="tx1"/>
                </a:solidFill>
                <a:latin typeface="Times" pitchFamily="2" charset="0"/>
              </a:rPr>
              <a:t>Zikan</a:t>
            </a:r>
            <a:endParaRPr lang="en-US" altLang="en-US" sz="2800" b="1" dirty="0">
              <a:solidFill>
                <a:schemeClr val="tx1"/>
              </a:solidFill>
              <a:latin typeface="Times" pitchFamily="2" charset="0"/>
            </a:endParaRPr>
          </a:p>
          <a:p>
            <a:r>
              <a:rPr lang="en-US" altLang="en-US" sz="2400" dirty="0">
                <a:solidFill>
                  <a:schemeClr val="tx1"/>
                </a:solidFill>
                <a:latin typeface="Times" pitchFamily="2" charset="0"/>
              </a:rPr>
              <a:t>Dartmouth College, Hanover, NH</a:t>
            </a:r>
          </a:p>
          <a:p>
            <a:r>
              <a:rPr lang="en-US" altLang="en-US" sz="2400" dirty="0">
                <a:solidFill>
                  <a:schemeClr val="tx1"/>
                </a:solidFill>
                <a:latin typeface="Times" pitchFamily="2" charset="0"/>
              </a:rPr>
              <a:t>Jack </a:t>
            </a:r>
            <a:r>
              <a:rPr lang="en-US" altLang="en-US" sz="2400" dirty="0" err="1">
                <a:solidFill>
                  <a:schemeClr val="tx1"/>
                </a:solidFill>
                <a:latin typeface="Times" pitchFamily="2" charset="0"/>
              </a:rPr>
              <a:t>Bryne</a:t>
            </a:r>
            <a:r>
              <a:rPr lang="en-US" altLang="en-US" sz="2400" dirty="0">
                <a:solidFill>
                  <a:schemeClr val="tx1"/>
                </a:solidFill>
                <a:latin typeface="Times" pitchFamily="2" charset="0"/>
              </a:rPr>
              <a:t> Scholar, Department of Mathematics</a:t>
            </a:r>
          </a:p>
          <a:p>
            <a:endParaRPr lang="en-US" altLang="en-US" sz="2800" dirty="0">
              <a:solidFill>
                <a:schemeClr val="tx1"/>
              </a:solidFill>
              <a:latin typeface="Times" pitchFamily="2" charset="0"/>
            </a:endParaRPr>
          </a:p>
          <a:p>
            <a:r>
              <a:rPr lang="en-US" altLang="en-US" sz="2800" b="1" dirty="0">
                <a:solidFill>
                  <a:schemeClr val="tx1"/>
                </a:solidFill>
                <a:latin typeface="Times" pitchFamily="2" charset="0"/>
              </a:rPr>
              <a:t>Dr. E. Eli Holmes</a:t>
            </a:r>
          </a:p>
          <a:p>
            <a:r>
              <a:rPr lang="en-US" altLang="en-US" sz="2400" dirty="0">
                <a:solidFill>
                  <a:schemeClr val="tx1"/>
                </a:solidFill>
                <a:latin typeface="Times" pitchFamily="2" charset="0"/>
              </a:rPr>
              <a:t>NOAA Fisheries &amp; University of Washington, Seattle, WA USA</a:t>
            </a:r>
          </a:p>
          <a:p>
            <a:r>
              <a:rPr lang="en-US" altLang="en-US" dirty="0">
                <a:solidFill>
                  <a:schemeClr val="tx1"/>
                </a:solidFill>
                <a:latin typeface="Times" pitchFamily="2" charset="0"/>
              </a:rPr>
              <a:t> </a:t>
            </a:r>
          </a:p>
        </p:txBody>
      </p:sp>
      <p:sp>
        <p:nvSpPr>
          <p:cNvPr id="8" name="TextBox 7"/>
          <p:cNvSpPr txBox="1"/>
          <p:nvPr/>
        </p:nvSpPr>
        <p:spPr>
          <a:xfrm>
            <a:off x="6949440" y="5988489"/>
            <a:ext cx="2194560" cy="914400"/>
          </a:xfrm>
          <a:prstGeom prst="rect">
            <a:avLst/>
          </a:prstGeom>
          <a:solidFill>
            <a:srgbClr val="FFFFFF">
              <a:alpha val="50196"/>
            </a:srgbClr>
          </a:solidFill>
        </p:spPr>
        <p:txBody>
          <a:bodyPr wrap="square" rtlCol="0">
            <a:spAutoFit/>
          </a:bodyPr>
          <a:lstStyle/>
          <a:p>
            <a:r>
              <a:rPr lang="en-US" dirty="0"/>
              <a:t>Winter wind map in the N Indian Ocean</a:t>
            </a:r>
          </a:p>
        </p:txBody>
      </p:sp>
    </p:spTree>
    <p:extLst>
      <p:ext uri="{BB962C8B-B14F-4D97-AF65-F5344CB8AC3E}">
        <p14:creationId xmlns:p14="http://schemas.microsoft.com/office/powerpoint/2010/main" val="23205362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480" y="-952387"/>
            <a:ext cx="10281919" cy="1904773"/>
          </a:xfrm>
        </p:spPr>
        <p:txBody>
          <a:bodyPr/>
          <a:lstStyle/>
          <a:p>
            <a:r>
              <a:rPr lang="en-US" dirty="0"/>
              <a:t>K-Means Process</a:t>
            </a:r>
          </a:p>
        </p:txBody>
      </p:sp>
      <p:sp>
        <p:nvSpPr>
          <p:cNvPr id="3" name="Content Placeholder 2"/>
          <p:cNvSpPr>
            <a:spLocks noGrp="1"/>
          </p:cNvSpPr>
          <p:nvPr>
            <p:ph idx="1"/>
          </p:nvPr>
        </p:nvSpPr>
        <p:spPr>
          <a:xfrm>
            <a:off x="254000" y="4953227"/>
            <a:ext cx="8635999" cy="1904773"/>
          </a:xfrm>
        </p:spPr>
        <p:txBody>
          <a:bodyPr>
            <a:normAutofit fontScale="85000" lnSpcReduction="20000"/>
          </a:bodyPr>
          <a:lstStyle/>
          <a:p>
            <a:pPr marL="457200" indent="-457200">
              <a:buFont typeface="+mj-lt"/>
              <a:buAutoNum type="arabicPeriod"/>
            </a:pPr>
            <a:r>
              <a:rPr lang="en-US" dirty="0"/>
              <a:t>Assign points into groups according closest centroid</a:t>
            </a:r>
          </a:p>
          <a:p>
            <a:pPr marL="457200" indent="-457200">
              <a:buFont typeface="+mj-lt"/>
              <a:buAutoNum type="arabicPeriod"/>
            </a:pPr>
            <a:r>
              <a:rPr lang="en-US" dirty="0"/>
              <a:t>Calculate mean of points in a group</a:t>
            </a:r>
          </a:p>
          <a:p>
            <a:pPr marL="457200" indent="-457200">
              <a:buFont typeface="+mj-lt"/>
              <a:buAutoNum type="arabicPeriod"/>
            </a:pPr>
            <a:r>
              <a:rPr lang="en-US" dirty="0"/>
              <a:t>Move centroid to said mean</a:t>
            </a:r>
          </a:p>
          <a:p>
            <a:pPr marL="457200" indent="-457200">
              <a:buFont typeface="+mj-lt"/>
              <a:buAutoNum type="arabicPeriod"/>
            </a:pPr>
            <a:r>
              <a:rPr lang="en-US" dirty="0"/>
              <a:t>Repeat</a:t>
            </a:r>
          </a:p>
          <a:p>
            <a:endParaRPr lang="en-US" dirty="0"/>
          </a:p>
        </p:txBody>
      </p:sp>
      <p:pic>
        <p:nvPicPr>
          <p:cNvPr id="4" name="Picture 3">
            <a:extLst>
              <a:ext uri="{FF2B5EF4-FFF2-40B4-BE49-F238E27FC236}">
                <a16:creationId xmlns:a16="http://schemas.microsoft.com/office/drawing/2014/main" id="{01E5DAB7-ED32-BD4E-9EFD-6ACF8392D64C}"/>
              </a:ext>
            </a:extLst>
          </p:cNvPr>
          <p:cNvPicPr>
            <a:picLocks noChangeAspect="1"/>
          </p:cNvPicPr>
          <p:nvPr/>
        </p:nvPicPr>
        <p:blipFill>
          <a:blip r:embed="rId3"/>
          <a:stretch>
            <a:fillRect/>
          </a:stretch>
        </p:blipFill>
        <p:spPr>
          <a:xfrm>
            <a:off x="1194854" y="952386"/>
            <a:ext cx="6754292" cy="3799290"/>
          </a:xfrm>
          <a:prstGeom prst="rect">
            <a:avLst/>
          </a:prstGeom>
        </p:spPr>
      </p:pic>
    </p:spTree>
    <p:extLst>
      <p:ext uri="{BB962C8B-B14F-4D97-AF65-F5344CB8AC3E}">
        <p14:creationId xmlns:p14="http://schemas.microsoft.com/office/powerpoint/2010/main" val="2998897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C6E27-4E33-2F4B-8B74-4CB8969AEFCC}"/>
              </a:ext>
            </a:extLst>
          </p:cNvPr>
          <p:cNvSpPr>
            <a:spLocks noGrp="1"/>
          </p:cNvSpPr>
          <p:nvPr>
            <p:ph type="title"/>
          </p:nvPr>
        </p:nvSpPr>
        <p:spPr>
          <a:xfrm>
            <a:off x="550862" y="200497"/>
            <a:ext cx="8042276" cy="757833"/>
          </a:xfrm>
        </p:spPr>
        <p:txBody>
          <a:bodyPr/>
          <a:lstStyle/>
          <a:p>
            <a:r>
              <a:rPr lang="en-US" dirty="0"/>
              <a:t>Mapping Images to Space</a:t>
            </a:r>
          </a:p>
        </p:txBody>
      </p:sp>
      <p:pic>
        <p:nvPicPr>
          <p:cNvPr id="29" name="Picture 28">
            <a:extLst>
              <a:ext uri="{FF2B5EF4-FFF2-40B4-BE49-F238E27FC236}">
                <a16:creationId xmlns:a16="http://schemas.microsoft.com/office/drawing/2014/main" id="{6D6FFF91-BBA7-4A4F-B4B7-BCF502C1957E}"/>
              </a:ext>
            </a:extLst>
          </p:cNvPr>
          <p:cNvPicPr>
            <a:picLocks noChangeAspect="1"/>
          </p:cNvPicPr>
          <p:nvPr/>
        </p:nvPicPr>
        <p:blipFill>
          <a:blip r:embed="rId3"/>
          <a:stretch>
            <a:fillRect/>
          </a:stretch>
        </p:blipFill>
        <p:spPr>
          <a:xfrm>
            <a:off x="2568916" y="2079715"/>
            <a:ext cx="4543653" cy="4593310"/>
          </a:xfrm>
          <a:prstGeom prst="rect">
            <a:avLst/>
          </a:prstGeom>
        </p:spPr>
      </p:pic>
      <p:sp>
        <p:nvSpPr>
          <p:cNvPr id="6" name="Rectangle 5">
            <a:extLst>
              <a:ext uri="{FF2B5EF4-FFF2-40B4-BE49-F238E27FC236}">
                <a16:creationId xmlns:a16="http://schemas.microsoft.com/office/drawing/2014/main" id="{98AB283F-795D-D644-88E3-94E794CA2BDE}"/>
              </a:ext>
            </a:extLst>
          </p:cNvPr>
          <p:cNvSpPr/>
          <p:nvPr/>
        </p:nvSpPr>
        <p:spPr>
          <a:xfrm>
            <a:off x="1217035" y="4728048"/>
            <a:ext cx="791845" cy="787400"/>
          </a:xfrm>
          <a:prstGeom prst="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ysClr val="windowText" lastClr="000000"/>
              </a:solidFill>
            </a:endParaRPr>
          </a:p>
        </p:txBody>
      </p:sp>
      <p:sp>
        <p:nvSpPr>
          <p:cNvPr id="7" name="Rectangle 6">
            <a:extLst>
              <a:ext uri="{FF2B5EF4-FFF2-40B4-BE49-F238E27FC236}">
                <a16:creationId xmlns:a16="http://schemas.microsoft.com/office/drawing/2014/main" id="{7A5A440C-3965-724E-94A9-B5C0BF17ADFB}"/>
              </a:ext>
            </a:extLst>
          </p:cNvPr>
          <p:cNvSpPr/>
          <p:nvPr/>
        </p:nvSpPr>
        <p:spPr>
          <a:xfrm>
            <a:off x="1225345" y="5490100"/>
            <a:ext cx="791845" cy="787400"/>
          </a:xfrm>
          <a:prstGeom prst="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B873555-ECD7-7646-B3BF-3A3DCE0A53BF}"/>
              </a:ext>
            </a:extLst>
          </p:cNvPr>
          <p:cNvSpPr/>
          <p:nvPr/>
        </p:nvSpPr>
        <p:spPr>
          <a:xfrm>
            <a:off x="1225345" y="1760232"/>
            <a:ext cx="791845" cy="787400"/>
          </a:xfrm>
          <a:prstGeom prst="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1F37318-0078-4044-9058-73371F4EE598}"/>
              </a:ext>
            </a:extLst>
          </p:cNvPr>
          <p:cNvSpPr/>
          <p:nvPr/>
        </p:nvSpPr>
        <p:spPr>
          <a:xfrm>
            <a:off x="1239585" y="2547632"/>
            <a:ext cx="791845" cy="7874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CA5940F-AC64-D849-AC7E-ACF08657697D}"/>
              </a:ext>
            </a:extLst>
          </p:cNvPr>
          <p:cNvSpPr/>
          <p:nvPr/>
        </p:nvSpPr>
        <p:spPr>
          <a:xfrm>
            <a:off x="7550265" y="2035086"/>
            <a:ext cx="791845" cy="7874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B7DBC01-2311-104A-A26A-B78DA8748BEC}"/>
              </a:ext>
            </a:extLst>
          </p:cNvPr>
          <p:cNvSpPr/>
          <p:nvPr/>
        </p:nvSpPr>
        <p:spPr>
          <a:xfrm>
            <a:off x="7553420" y="2822486"/>
            <a:ext cx="791845" cy="7874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BA54784-D308-5F43-BFF0-C67061D0BC3A}"/>
              </a:ext>
            </a:extLst>
          </p:cNvPr>
          <p:cNvSpPr/>
          <p:nvPr/>
        </p:nvSpPr>
        <p:spPr>
          <a:xfrm>
            <a:off x="7550265" y="4799904"/>
            <a:ext cx="791845" cy="7874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E00E404-4955-714C-A007-F2666240B770}"/>
              </a:ext>
            </a:extLst>
          </p:cNvPr>
          <p:cNvSpPr/>
          <p:nvPr/>
        </p:nvSpPr>
        <p:spPr>
          <a:xfrm>
            <a:off x="7550265" y="5587304"/>
            <a:ext cx="791845" cy="787400"/>
          </a:xfrm>
          <a:prstGeom prst="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419038E6-C359-984E-BC7C-AA569E376C0C}"/>
              </a:ext>
            </a:extLst>
          </p:cNvPr>
          <p:cNvSpPr/>
          <p:nvPr/>
        </p:nvSpPr>
        <p:spPr>
          <a:xfrm>
            <a:off x="2031430" y="2153932"/>
            <a:ext cx="645209" cy="27485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F914CCE7-E511-804D-95C5-F71EF06AC0DC}"/>
              </a:ext>
            </a:extLst>
          </p:cNvPr>
          <p:cNvSpPr/>
          <p:nvPr/>
        </p:nvSpPr>
        <p:spPr>
          <a:xfrm>
            <a:off x="2082198" y="6084889"/>
            <a:ext cx="645209" cy="27485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DB3E4131-1E0F-3543-855B-6D76FA84601D}"/>
              </a:ext>
            </a:extLst>
          </p:cNvPr>
          <p:cNvSpPr/>
          <p:nvPr/>
        </p:nvSpPr>
        <p:spPr>
          <a:xfrm flipH="1">
            <a:off x="6955823" y="2171433"/>
            <a:ext cx="645209" cy="34319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9E8E01F2-FD43-544D-A8BA-3A6A511B93E7}"/>
              </a:ext>
            </a:extLst>
          </p:cNvPr>
          <p:cNvSpPr/>
          <p:nvPr/>
        </p:nvSpPr>
        <p:spPr>
          <a:xfrm flipH="1">
            <a:off x="7029141" y="6006938"/>
            <a:ext cx="645209" cy="34319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3080FC5-AEA3-EC43-B284-230089B4EF35}"/>
              </a:ext>
            </a:extLst>
          </p:cNvPr>
          <p:cNvSpPr/>
          <p:nvPr/>
        </p:nvSpPr>
        <p:spPr>
          <a:xfrm>
            <a:off x="3454385" y="3429000"/>
            <a:ext cx="791845" cy="78740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6DF4A6F-CA0E-1643-99B8-5D6DCE4E4489}"/>
              </a:ext>
            </a:extLst>
          </p:cNvPr>
          <p:cNvSpPr/>
          <p:nvPr/>
        </p:nvSpPr>
        <p:spPr>
          <a:xfrm>
            <a:off x="3455962" y="4220972"/>
            <a:ext cx="791845" cy="78740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ight Arrow 27">
            <a:extLst>
              <a:ext uri="{FF2B5EF4-FFF2-40B4-BE49-F238E27FC236}">
                <a16:creationId xmlns:a16="http://schemas.microsoft.com/office/drawing/2014/main" id="{704BAE68-7EA5-4043-A22E-5F7A1CACDC24}"/>
              </a:ext>
            </a:extLst>
          </p:cNvPr>
          <p:cNvSpPr/>
          <p:nvPr/>
        </p:nvSpPr>
        <p:spPr>
          <a:xfrm>
            <a:off x="3964256" y="4112489"/>
            <a:ext cx="645209" cy="27485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B22C1020-79AD-7D4C-A10E-1C1BC4EFC5E8}"/>
              </a:ext>
            </a:extLst>
          </p:cNvPr>
          <p:cNvSpPr txBox="1"/>
          <p:nvPr/>
        </p:nvSpPr>
        <p:spPr>
          <a:xfrm>
            <a:off x="875208" y="1899830"/>
            <a:ext cx="667760" cy="369332"/>
          </a:xfrm>
          <a:prstGeom prst="rect">
            <a:avLst/>
          </a:prstGeom>
          <a:noFill/>
        </p:spPr>
        <p:txBody>
          <a:bodyPr wrap="square" rtlCol="0">
            <a:spAutoFit/>
          </a:bodyPr>
          <a:lstStyle/>
          <a:p>
            <a:r>
              <a:rPr lang="en-US" dirty="0"/>
              <a:t>X</a:t>
            </a:r>
          </a:p>
        </p:txBody>
      </p:sp>
      <p:sp>
        <p:nvSpPr>
          <p:cNvPr id="33" name="TextBox 32">
            <a:extLst>
              <a:ext uri="{FF2B5EF4-FFF2-40B4-BE49-F238E27FC236}">
                <a16:creationId xmlns:a16="http://schemas.microsoft.com/office/drawing/2014/main" id="{118756FF-0A39-CD4F-8A2A-5455E7BE1A6E}"/>
              </a:ext>
            </a:extLst>
          </p:cNvPr>
          <p:cNvSpPr txBox="1"/>
          <p:nvPr/>
        </p:nvSpPr>
        <p:spPr>
          <a:xfrm>
            <a:off x="902550" y="2724460"/>
            <a:ext cx="667760" cy="369332"/>
          </a:xfrm>
          <a:prstGeom prst="rect">
            <a:avLst/>
          </a:prstGeom>
          <a:noFill/>
        </p:spPr>
        <p:txBody>
          <a:bodyPr wrap="square" rtlCol="0">
            <a:spAutoFit/>
          </a:bodyPr>
          <a:lstStyle/>
          <a:p>
            <a:r>
              <a:rPr lang="en-US" dirty="0"/>
              <a:t>Y</a:t>
            </a:r>
          </a:p>
        </p:txBody>
      </p:sp>
      <p:sp>
        <p:nvSpPr>
          <p:cNvPr id="25" name="TextBox 24">
            <a:extLst>
              <a:ext uri="{FF2B5EF4-FFF2-40B4-BE49-F238E27FC236}">
                <a16:creationId xmlns:a16="http://schemas.microsoft.com/office/drawing/2014/main" id="{CB2111E9-D20B-2547-9431-01E8DF1D376C}"/>
              </a:ext>
            </a:extLst>
          </p:cNvPr>
          <p:cNvSpPr txBox="1"/>
          <p:nvPr/>
        </p:nvSpPr>
        <p:spPr>
          <a:xfrm>
            <a:off x="3542968" y="1080435"/>
            <a:ext cx="3808777" cy="523220"/>
          </a:xfrm>
          <a:prstGeom prst="rect">
            <a:avLst/>
          </a:prstGeom>
          <a:noFill/>
        </p:spPr>
        <p:txBody>
          <a:bodyPr wrap="square" rtlCol="0">
            <a:spAutoFit/>
          </a:bodyPr>
          <a:lstStyle/>
          <a:p>
            <a:r>
              <a:rPr lang="en-US" sz="2800" i="1" dirty="0"/>
              <a:t>2 Pixel </a:t>
            </a:r>
            <a:r>
              <a:rPr lang="en-US" sz="2800" i="1" dirty="0">
                <a:ea typeface="Palatino" pitchFamily="2" charset="77"/>
              </a:rPr>
              <a:t>Image</a:t>
            </a:r>
          </a:p>
        </p:txBody>
      </p:sp>
    </p:spTree>
    <p:extLst>
      <p:ext uri="{BB962C8B-B14F-4D97-AF65-F5344CB8AC3E}">
        <p14:creationId xmlns:p14="http://schemas.microsoft.com/office/powerpoint/2010/main" val="455598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C6E27-4E33-2F4B-8B74-4CB8969AEFCC}"/>
              </a:ext>
            </a:extLst>
          </p:cNvPr>
          <p:cNvSpPr>
            <a:spLocks noGrp="1"/>
          </p:cNvSpPr>
          <p:nvPr>
            <p:ph type="title"/>
          </p:nvPr>
        </p:nvSpPr>
        <p:spPr>
          <a:xfrm>
            <a:off x="550862" y="200497"/>
            <a:ext cx="8042276" cy="757833"/>
          </a:xfrm>
        </p:spPr>
        <p:txBody>
          <a:bodyPr/>
          <a:lstStyle/>
          <a:p>
            <a:r>
              <a:rPr lang="en-US" dirty="0"/>
              <a:t>Mapping Images to Space</a:t>
            </a:r>
          </a:p>
        </p:txBody>
      </p:sp>
      <p:sp>
        <p:nvSpPr>
          <p:cNvPr id="25" name="TextBox 24">
            <a:extLst>
              <a:ext uri="{FF2B5EF4-FFF2-40B4-BE49-F238E27FC236}">
                <a16:creationId xmlns:a16="http://schemas.microsoft.com/office/drawing/2014/main" id="{CB2111E9-D20B-2547-9431-01E8DF1D376C}"/>
              </a:ext>
            </a:extLst>
          </p:cNvPr>
          <p:cNvSpPr txBox="1"/>
          <p:nvPr/>
        </p:nvSpPr>
        <p:spPr>
          <a:xfrm>
            <a:off x="3542967" y="946931"/>
            <a:ext cx="3808777" cy="523220"/>
          </a:xfrm>
          <a:prstGeom prst="rect">
            <a:avLst/>
          </a:prstGeom>
          <a:noFill/>
        </p:spPr>
        <p:txBody>
          <a:bodyPr wrap="square" rtlCol="0">
            <a:spAutoFit/>
          </a:bodyPr>
          <a:lstStyle/>
          <a:p>
            <a:r>
              <a:rPr lang="en-US" sz="2800" i="1" dirty="0"/>
              <a:t>3 Pixel Image</a:t>
            </a:r>
          </a:p>
        </p:txBody>
      </p:sp>
      <p:sp>
        <p:nvSpPr>
          <p:cNvPr id="5" name="Rectangle 4">
            <a:extLst>
              <a:ext uri="{FF2B5EF4-FFF2-40B4-BE49-F238E27FC236}">
                <a16:creationId xmlns:a16="http://schemas.microsoft.com/office/drawing/2014/main" id="{BF50A1E2-1584-524E-9C51-C7E4E8DCC3D7}"/>
              </a:ext>
            </a:extLst>
          </p:cNvPr>
          <p:cNvSpPr/>
          <p:nvPr/>
        </p:nvSpPr>
        <p:spPr>
          <a:xfrm>
            <a:off x="7351744" y="1983752"/>
            <a:ext cx="791845" cy="787400"/>
          </a:xfrm>
          <a:prstGeom prst="rect">
            <a:avLst/>
          </a:prstGeom>
          <a:solidFill>
            <a:schemeClr val="tx1">
              <a:lumMod val="65000"/>
              <a:lumOff val="35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chemeClr val="tx1">
                    <a:lumMod val="50000"/>
                    <a:lumOff val="50000"/>
                  </a:schemeClr>
                </a:solidFill>
              </a:ln>
              <a:solidFill>
                <a:schemeClr val="tx1">
                  <a:lumMod val="65000"/>
                  <a:lumOff val="35000"/>
                </a:schemeClr>
              </a:solidFill>
            </a:endParaRPr>
          </a:p>
        </p:txBody>
      </p:sp>
      <p:sp>
        <p:nvSpPr>
          <p:cNvPr id="6" name="Rectangle 5">
            <a:extLst>
              <a:ext uri="{FF2B5EF4-FFF2-40B4-BE49-F238E27FC236}">
                <a16:creationId xmlns:a16="http://schemas.microsoft.com/office/drawing/2014/main" id="{730E3B38-329E-BC4B-B368-5D15EBF1BC27}"/>
              </a:ext>
            </a:extLst>
          </p:cNvPr>
          <p:cNvSpPr/>
          <p:nvPr/>
        </p:nvSpPr>
        <p:spPr>
          <a:xfrm>
            <a:off x="7351744" y="2771152"/>
            <a:ext cx="791845" cy="78740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1FA1814-3BA1-9D4B-A69E-6DAA1B63D344}"/>
              </a:ext>
            </a:extLst>
          </p:cNvPr>
          <p:cNvSpPr/>
          <p:nvPr/>
        </p:nvSpPr>
        <p:spPr>
          <a:xfrm>
            <a:off x="7351744" y="3558552"/>
            <a:ext cx="791845" cy="787400"/>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88FFD06-3ADD-BD41-AA5D-93CA90451CF0}"/>
              </a:ext>
            </a:extLst>
          </p:cNvPr>
          <p:cNvPicPr>
            <a:picLocks noChangeAspect="1"/>
          </p:cNvPicPr>
          <p:nvPr/>
        </p:nvPicPr>
        <p:blipFill>
          <a:blip r:embed="rId3"/>
          <a:stretch>
            <a:fillRect/>
          </a:stretch>
        </p:blipFill>
        <p:spPr>
          <a:xfrm>
            <a:off x="1535406" y="1983752"/>
            <a:ext cx="4650787" cy="4293034"/>
          </a:xfrm>
          <a:prstGeom prst="rect">
            <a:avLst/>
          </a:prstGeom>
        </p:spPr>
      </p:pic>
      <p:sp>
        <p:nvSpPr>
          <p:cNvPr id="13" name="Right Arrow 12">
            <a:extLst>
              <a:ext uri="{FF2B5EF4-FFF2-40B4-BE49-F238E27FC236}">
                <a16:creationId xmlns:a16="http://schemas.microsoft.com/office/drawing/2014/main" id="{E5F2C705-CF1F-CC48-A4A7-FB5E50876A36}"/>
              </a:ext>
            </a:extLst>
          </p:cNvPr>
          <p:cNvSpPr/>
          <p:nvPr/>
        </p:nvSpPr>
        <p:spPr>
          <a:xfrm flipH="1" flipV="1">
            <a:off x="4652645" y="3035300"/>
            <a:ext cx="2296160" cy="3937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0FC51F2-CD56-0846-BA7D-5121D1034CA9}"/>
              </a:ext>
            </a:extLst>
          </p:cNvPr>
          <p:cNvSpPr txBox="1"/>
          <p:nvPr/>
        </p:nvSpPr>
        <p:spPr>
          <a:xfrm>
            <a:off x="6949440" y="2275840"/>
            <a:ext cx="325730" cy="369332"/>
          </a:xfrm>
          <a:prstGeom prst="rect">
            <a:avLst/>
          </a:prstGeom>
          <a:noFill/>
        </p:spPr>
        <p:txBody>
          <a:bodyPr wrap="none" rtlCol="0">
            <a:spAutoFit/>
          </a:bodyPr>
          <a:lstStyle/>
          <a:p>
            <a:r>
              <a:rPr lang="en-US" dirty="0"/>
              <a:t>X</a:t>
            </a:r>
          </a:p>
        </p:txBody>
      </p:sp>
      <p:sp>
        <p:nvSpPr>
          <p:cNvPr id="11" name="TextBox 10">
            <a:extLst>
              <a:ext uri="{FF2B5EF4-FFF2-40B4-BE49-F238E27FC236}">
                <a16:creationId xmlns:a16="http://schemas.microsoft.com/office/drawing/2014/main" id="{07FEA559-8342-5742-8F60-93AAAAED9AB4}"/>
              </a:ext>
            </a:extLst>
          </p:cNvPr>
          <p:cNvSpPr txBox="1"/>
          <p:nvPr/>
        </p:nvSpPr>
        <p:spPr>
          <a:xfrm>
            <a:off x="6972469" y="2980186"/>
            <a:ext cx="320922" cy="369332"/>
          </a:xfrm>
          <a:prstGeom prst="rect">
            <a:avLst/>
          </a:prstGeom>
          <a:noFill/>
        </p:spPr>
        <p:txBody>
          <a:bodyPr wrap="none" rtlCol="0">
            <a:spAutoFit/>
          </a:bodyPr>
          <a:lstStyle/>
          <a:p>
            <a:r>
              <a:rPr lang="en-US" dirty="0"/>
              <a:t>Y</a:t>
            </a:r>
          </a:p>
        </p:txBody>
      </p:sp>
      <p:sp>
        <p:nvSpPr>
          <p:cNvPr id="12" name="TextBox 11">
            <a:extLst>
              <a:ext uri="{FF2B5EF4-FFF2-40B4-BE49-F238E27FC236}">
                <a16:creationId xmlns:a16="http://schemas.microsoft.com/office/drawing/2014/main" id="{26AA1DC7-1804-804B-A435-5D1B022FEFBD}"/>
              </a:ext>
            </a:extLst>
          </p:cNvPr>
          <p:cNvSpPr txBox="1"/>
          <p:nvPr/>
        </p:nvSpPr>
        <p:spPr>
          <a:xfrm>
            <a:off x="7030822" y="3795802"/>
            <a:ext cx="320922" cy="369332"/>
          </a:xfrm>
          <a:prstGeom prst="rect">
            <a:avLst/>
          </a:prstGeom>
          <a:noFill/>
        </p:spPr>
        <p:txBody>
          <a:bodyPr wrap="none" rtlCol="0">
            <a:spAutoFit/>
          </a:bodyPr>
          <a:lstStyle/>
          <a:p>
            <a:r>
              <a:rPr lang="en-US" dirty="0"/>
              <a:t>Z</a:t>
            </a:r>
          </a:p>
        </p:txBody>
      </p:sp>
    </p:spTree>
    <p:extLst>
      <p:ext uri="{BB962C8B-B14F-4D97-AF65-F5344CB8AC3E}">
        <p14:creationId xmlns:p14="http://schemas.microsoft.com/office/powerpoint/2010/main" val="548932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806823"/>
          </a:xfrm>
        </p:spPr>
        <p:txBody>
          <a:bodyPr/>
          <a:lstStyle/>
          <a:p>
            <a:r>
              <a:rPr lang="en-US" dirty="0"/>
              <a:t>Mapping Images to Space</a:t>
            </a:r>
          </a:p>
        </p:txBody>
      </p:sp>
      <p:sp>
        <p:nvSpPr>
          <p:cNvPr id="3" name="Content Placeholder 2"/>
          <p:cNvSpPr>
            <a:spLocks noGrp="1"/>
          </p:cNvSpPr>
          <p:nvPr>
            <p:ph idx="1"/>
          </p:nvPr>
        </p:nvSpPr>
        <p:spPr>
          <a:xfrm>
            <a:off x="549275" y="1925321"/>
            <a:ext cx="8042276" cy="4343400"/>
          </a:xfrm>
        </p:spPr>
        <p:txBody>
          <a:bodyPr/>
          <a:lstStyle/>
          <a:p>
            <a:r>
              <a:rPr lang="en-US" dirty="0"/>
              <a:t>Unravel each image into a list of its pixel values</a:t>
            </a:r>
          </a:p>
          <a:p>
            <a:r>
              <a:rPr lang="en-US" dirty="0"/>
              <a:t>Each pixel in the image is a parameter</a:t>
            </a:r>
          </a:p>
          <a:p>
            <a:pPr lvl="3"/>
            <a:r>
              <a:rPr lang="en-US" dirty="0"/>
              <a:t>Therefore, each image can be represented as a vector in R</a:t>
            </a:r>
            <a:r>
              <a:rPr lang="en-US" baseline="30000" dirty="0"/>
              <a:t>p</a:t>
            </a:r>
          </a:p>
          <a:p>
            <a:r>
              <a:rPr lang="en-US" dirty="0"/>
              <a:t>Group images by clustering them in R</a:t>
            </a:r>
            <a:r>
              <a:rPr lang="en-US" baseline="30000" dirty="0"/>
              <a:t>p</a:t>
            </a:r>
            <a:r>
              <a:rPr lang="en-US" dirty="0"/>
              <a:t> space using K-Means Algorithm</a:t>
            </a:r>
            <a:endParaRPr lang="en-US" baseline="30000" dirty="0"/>
          </a:p>
          <a:p>
            <a:endParaRPr lang="en-US" dirty="0"/>
          </a:p>
        </p:txBody>
      </p:sp>
      <p:sp>
        <p:nvSpPr>
          <p:cNvPr id="4" name="TextBox 3">
            <a:extLst>
              <a:ext uri="{FF2B5EF4-FFF2-40B4-BE49-F238E27FC236}">
                <a16:creationId xmlns:a16="http://schemas.microsoft.com/office/drawing/2014/main" id="{8512A3EF-73C3-DB40-BBE0-8D99F997399A}"/>
              </a:ext>
            </a:extLst>
          </p:cNvPr>
          <p:cNvSpPr txBox="1"/>
          <p:nvPr/>
        </p:nvSpPr>
        <p:spPr>
          <a:xfrm>
            <a:off x="3299128" y="995690"/>
            <a:ext cx="3808777" cy="523220"/>
          </a:xfrm>
          <a:prstGeom prst="rect">
            <a:avLst/>
          </a:prstGeom>
          <a:noFill/>
        </p:spPr>
        <p:txBody>
          <a:bodyPr wrap="square" rtlCol="0">
            <a:spAutoFit/>
          </a:bodyPr>
          <a:lstStyle/>
          <a:p>
            <a:r>
              <a:rPr lang="en-US" sz="2800" i="1" dirty="0"/>
              <a:t>P Pixel Image</a:t>
            </a:r>
          </a:p>
        </p:txBody>
      </p:sp>
      <p:pic>
        <p:nvPicPr>
          <p:cNvPr id="5" name="Picture 4">
            <a:extLst>
              <a:ext uri="{FF2B5EF4-FFF2-40B4-BE49-F238E27FC236}">
                <a16:creationId xmlns:a16="http://schemas.microsoft.com/office/drawing/2014/main" id="{1EBB1723-9D94-D84B-87A0-D7A87675623F}"/>
              </a:ext>
            </a:extLst>
          </p:cNvPr>
          <p:cNvPicPr>
            <a:picLocks noChangeAspect="1"/>
          </p:cNvPicPr>
          <p:nvPr/>
        </p:nvPicPr>
        <p:blipFill>
          <a:blip r:embed="rId3"/>
          <a:stretch>
            <a:fillRect/>
          </a:stretch>
        </p:blipFill>
        <p:spPr>
          <a:xfrm>
            <a:off x="118398" y="4693920"/>
            <a:ext cx="2253143" cy="1981212"/>
          </a:xfrm>
          <a:prstGeom prst="rect">
            <a:avLst/>
          </a:prstGeom>
        </p:spPr>
      </p:pic>
      <p:pic>
        <p:nvPicPr>
          <p:cNvPr id="7" name="Picture 6">
            <a:extLst>
              <a:ext uri="{FF2B5EF4-FFF2-40B4-BE49-F238E27FC236}">
                <a16:creationId xmlns:a16="http://schemas.microsoft.com/office/drawing/2014/main" id="{721ED3CD-A9AD-6F49-9674-5480704AB6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V="1">
            <a:off x="3016725" y="5621584"/>
            <a:ext cx="2846647" cy="170180"/>
          </a:xfrm>
          <a:prstGeom prst="rect">
            <a:avLst/>
          </a:prstGeom>
        </p:spPr>
      </p:pic>
      <p:pic>
        <p:nvPicPr>
          <p:cNvPr id="9" name="Picture 8">
            <a:extLst>
              <a:ext uri="{FF2B5EF4-FFF2-40B4-BE49-F238E27FC236}">
                <a16:creationId xmlns:a16="http://schemas.microsoft.com/office/drawing/2014/main" id="{961CF0BF-CF7A-0D4B-9801-C23178388E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V="1">
            <a:off x="5863372" y="5621584"/>
            <a:ext cx="2846647" cy="161566"/>
          </a:xfrm>
          <a:prstGeom prst="rect">
            <a:avLst/>
          </a:prstGeom>
        </p:spPr>
      </p:pic>
      <p:sp>
        <p:nvSpPr>
          <p:cNvPr id="10" name="Right Arrow 9">
            <a:extLst>
              <a:ext uri="{FF2B5EF4-FFF2-40B4-BE49-F238E27FC236}">
                <a16:creationId xmlns:a16="http://schemas.microsoft.com/office/drawing/2014/main" id="{0FCE66C4-FE15-F74E-84D9-C425C1203B59}"/>
              </a:ext>
            </a:extLst>
          </p:cNvPr>
          <p:cNvSpPr/>
          <p:nvPr/>
        </p:nvSpPr>
        <p:spPr>
          <a:xfrm>
            <a:off x="2445778" y="5264793"/>
            <a:ext cx="496710" cy="66928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60680F0-4624-9145-A266-81C5B72DBB11}"/>
              </a:ext>
            </a:extLst>
          </p:cNvPr>
          <p:cNvSpPr txBox="1"/>
          <p:nvPr/>
        </p:nvSpPr>
        <p:spPr>
          <a:xfrm>
            <a:off x="8722608" y="5499860"/>
            <a:ext cx="401072"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170648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5" name="Picture 4" descr="non-normalized centroids.jpg"/>
          <p:cNvPicPr>
            <a:picLocks noChangeAspect="1"/>
          </p:cNvPicPr>
          <p:nvPr/>
        </p:nvPicPr>
        <p:blipFill rotWithShape="1">
          <a:blip r:embed="rId3">
            <a:extLst>
              <a:ext uri="{28A0092B-C50C-407E-A947-70E740481C1C}">
                <a14:useLocalDpi xmlns:a14="http://schemas.microsoft.com/office/drawing/2010/main" val="0"/>
              </a:ext>
            </a:extLst>
          </a:blip>
          <a:srcRect t="5849" b="5658"/>
          <a:stretch/>
        </p:blipFill>
        <p:spPr>
          <a:xfrm>
            <a:off x="0" y="789128"/>
            <a:ext cx="9144000" cy="6068872"/>
          </a:xfrm>
          <a:prstGeom prst="rect">
            <a:avLst/>
          </a:prstGeom>
        </p:spPr>
      </p:pic>
      <p:sp>
        <p:nvSpPr>
          <p:cNvPr id="2" name="Title 1"/>
          <p:cNvSpPr>
            <a:spLocks noGrp="1"/>
          </p:cNvSpPr>
          <p:nvPr>
            <p:ph type="title"/>
          </p:nvPr>
        </p:nvSpPr>
        <p:spPr>
          <a:xfrm>
            <a:off x="-548640" y="-27900"/>
            <a:ext cx="10680550" cy="869230"/>
          </a:xfrm>
        </p:spPr>
        <p:txBody>
          <a:bodyPr/>
          <a:lstStyle/>
          <a:p>
            <a:r>
              <a:rPr lang="en-US" sz="3600" dirty="0"/>
              <a:t>Clusters Selected by K-Means Algorithm</a:t>
            </a:r>
          </a:p>
        </p:txBody>
      </p:sp>
    </p:spTree>
    <p:extLst>
      <p:ext uri="{BB962C8B-B14F-4D97-AF65-F5344CB8AC3E}">
        <p14:creationId xmlns:p14="http://schemas.microsoft.com/office/powerpoint/2010/main" val="944272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5" name="Picture 4" descr="non-normalized centroids.jpg"/>
          <p:cNvPicPr>
            <a:picLocks noChangeAspect="1"/>
          </p:cNvPicPr>
          <p:nvPr/>
        </p:nvPicPr>
        <p:blipFill rotWithShape="1">
          <a:blip r:embed="rId3">
            <a:extLst>
              <a:ext uri="{28A0092B-C50C-407E-A947-70E740481C1C}">
                <a14:useLocalDpi xmlns:a14="http://schemas.microsoft.com/office/drawing/2010/main" val="0"/>
              </a:ext>
            </a:extLst>
          </a:blip>
          <a:srcRect t="5849" b="5658"/>
          <a:stretch/>
        </p:blipFill>
        <p:spPr>
          <a:xfrm>
            <a:off x="14658" y="834389"/>
            <a:ext cx="9144000" cy="6068872"/>
          </a:xfrm>
          <a:prstGeom prst="rect">
            <a:avLst/>
          </a:prstGeom>
        </p:spPr>
      </p:pic>
      <p:sp>
        <p:nvSpPr>
          <p:cNvPr id="4" name="Donut 3">
            <a:extLst>
              <a:ext uri="{FF2B5EF4-FFF2-40B4-BE49-F238E27FC236}">
                <a16:creationId xmlns:a16="http://schemas.microsoft.com/office/drawing/2014/main" id="{50B4B81D-A5B0-074B-B5E4-D8E825DE65AF}"/>
              </a:ext>
            </a:extLst>
          </p:cNvPr>
          <p:cNvSpPr/>
          <p:nvPr/>
        </p:nvSpPr>
        <p:spPr>
          <a:xfrm>
            <a:off x="5596129" y="548640"/>
            <a:ext cx="2779776" cy="1682496"/>
          </a:xfrm>
          <a:prstGeom prst="donut">
            <a:avLst>
              <a:gd name="adj" fmla="val 3738"/>
            </a:avLst>
          </a:prstGeom>
          <a:solidFill>
            <a:schemeClr val="accent4"/>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Donut 6">
            <a:extLst>
              <a:ext uri="{FF2B5EF4-FFF2-40B4-BE49-F238E27FC236}">
                <a16:creationId xmlns:a16="http://schemas.microsoft.com/office/drawing/2014/main" id="{79E569EC-EAC8-BF46-9884-1342752BC75B}"/>
              </a:ext>
            </a:extLst>
          </p:cNvPr>
          <p:cNvSpPr/>
          <p:nvPr/>
        </p:nvSpPr>
        <p:spPr>
          <a:xfrm>
            <a:off x="5785105" y="3762758"/>
            <a:ext cx="2779776" cy="1682496"/>
          </a:xfrm>
          <a:prstGeom prst="donut">
            <a:avLst>
              <a:gd name="adj" fmla="val 3738"/>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Donut 14">
            <a:extLst>
              <a:ext uri="{FF2B5EF4-FFF2-40B4-BE49-F238E27FC236}">
                <a16:creationId xmlns:a16="http://schemas.microsoft.com/office/drawing/2014/main" id="{3AF6BAD0-1FA8-A146-8C03-2C627569CBC6}"/>
              </a:ext>
            </a:extLst>
          </p:cNvPr>
          <p:cNvSpPr/>
          <p:nvPr/>
        </p:nvSpPr>
        <p:spPr>
          <a:xfrm>
            <a:off x="5840054" y="2128361"/>
            <a:ext cx="2779776" cy="1682496"/>
          </a:xfrm>
          <a:prstGeom prst="donut">
            <a:avLst>
              <a:gd name="adj" fmla="val 3738"/>
            </a:avLst>
          </a:prstGeom>
          <a:solidFill>
            <a:schemeClr val="accent4"/>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Donut 15">
            <a:extLst>
              <a:ext uri="{FF2B5EF4-FFF2-40B4-BE49-F238E27FC236}">
                <a16:creationId xmlns:a16="http://schemas.microsoft.com/office/drawing/2014/main" id="{19155DF4-F8E9-234A-8903-E3704C44DA43}"/>
              </a:ext>
            </a:extLst>
          </p:cNvPr>
          <p:cNvSpPr/>
          <p:nvPr/>
        </p:nvSpPr>
        <p:spPr>
          <a:xfrm>
            <a:off x="333578" y="3590714"/>
            <a:ext cx="2779776" cy="1682496"/>
          </a:xfrm>
          <a:prstGeom prst="donut">
            <a:avLst>
              <a:gd name="adj" fmla="val 3738"/>
            </a:avLst>
          </a:prstGeom>
          <a:solidFill>
            <a:schemeClr val="accent4"/>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a:xfrm>
            <a:off x="-203200" y="-257959"/>
            <a:ext cx="9814560" cy="898500"/>
          </a:xfrm>
        </p:spPr>
        <p:txBody>
          <a:bodyPr/>
          <a:lstStyle/>
          <a:p>
            <a:r>
              <a:rPr lang="en-US" sz="3600" dirty="0"/>
              <a:t>Organizing the Clusters: Upwelling Patterns</a:t>
            </a:r>
          </a:p>
        </p:txBody>
      </p:sp>
    </p:spTree>
    <p:extLst>
      <p:ext uri="{BB962C8B-B14F-4D97-AF65-F5344CB8AC3E}">
        <p14:creationId xmlns:p14="http://schemas.microsoft.com/office/powerpoint/2010/main" val="767169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5" name="Picture 4" descr="non-normalized centroids.jpg"/>
          <p:cNvPicPr>
            <a:picLocks noChangeAspect="1"/>
          </p:cNvPicPr>
          <p:nvPr/>
        </p:nvPicPr>
        <p:blipFill rotWithShape="1">
          <a:blip r:embed="rId3">
            <a:extLst>
              <a:ext uri="{28A0092B-C50C-407E-A947-70E740481C1C}">
                <a14:useLocalDpi xmlns:a14="http://schemas.microsoft.com/office/drawing/2010/main" val="0"/>
              </a:ext>
            </a:extLst>
          </a:blip>
          <a:srcRect t="5849" b="5658"/>
          <a:stretch/>
        </p:blipFill>
        <p:spPr>
          <a:xfrm>
            <a:off x="14658" y="834389"/>
            <a:ext cx="9144000" cy="6068872"/>
          </a:xfrm>
          <a:prstGeom prst="rect">
            <a:avLst/>
          </a:prstGeom>
        </p:spPr>
      </p:pic>
      <p:sp>
        <p:nvSpPr>
          <p:cNvPr id="9" name="Donut 8">
            <a:extLst>
              <a:ext uri="{FF2B5EF4-FFF2-40B4-BE49-F238E27FC236}">
                <a16:creationId xmlns:a16="http://schemas.microsoft.com/office/drawing/2014/main" id="{2E540D13-A80C-CB40-AB4D-A3812A2470CC}"/>
              </a:ext>
            </a:extLst>
          </p:cNvPr>
          <p:cNvSpPr/>
          <p:nvPr/>
        </p:nvSpPr>
        <p:spPr>
          <a:xfrm>
            <a:off x="511708" y="551384"/>
            <a:ext cx="2779776" cy="1682496"/>
          </a:xfrm>
          <a:prstGeom prst="donut">
            <a:avLst>
              <a:gd name="adj" fmla="val 3738"/>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Donut 9">
            <a:extLst>
              <a:ext uri="{FF2B5EF4-FFF2-40B4-BE49-F238E27FC236}">
                <a16:creationId xmlns:a16="http://schemas.microsoft.com/office/drawing/2014/main" id="{C3DF1862-0EC8-D74E-B6EA-2AAC1EB9CF90}"/>
              </a:ext>
            </a:extLst>
          </p:cNvPr>
          <p:cNvSpPr/>
          <p:nvPr/>
        </p:nvSpPr>
        <p:spPr>
          <a:xfrm>
            <a:off x="356935" y="2089405"/>
            <a:ext cx="2779776" cy="1682496"/>
          </a:xfrm>
          <a:prstGeom prst="donut">
            <a:avLst>
              <a:gd name="adj" fmla="val 3738"/>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Donut 10">
            <a:extLst>
              <a:ext uri="{FF2B5EF4-FFF2-40B4-BE49-F238E27FC236}">
                <a16:creationId xmlns:a16="http://schemas.microsoft.com/office/drawing/2014/main" id="{80036C7B-2EDF-8E49-863F-9E832946CED4}"/>
              </a:ext>
            </a:extLst>
          </p:cNvPr>
          <p:cNvSpPr/>
          <p:nvPr/>
        </p:nvSpPr>
        <p:spPr>
          <a:xfrm>
            <a:off x="3084896" y="5168648"/>
            <a:ext cx="2779776" cy="1682496"/>
          </a:xfrm>
          <a:prstGeom prst="donut">
            <a:avLst>
              <a:gd name="adj" fmla="val 3738"/>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a:xfrm>
            <a:off x="-846629" y="-257960"/>
            <a:ext cx="10005287" cy="1334919"/>
          </a:xfrm>
        </p:spPr>
        <p:txBody>
          <a:bodyPr/>
          <a:lstStyle/>
          <a:p>
            <a:r>
              <a:rPr lang="en-US" sz="3600" dirty="0"/>
              <a:t>Organizing the Clusters: Unform Temperatures</a:t>
            </a:r>
          </a:p>
        </p:txBody>
      </p:sp>
      <p:sp>
        <p:nvSpPr>
          <p:cNvPr id="17" name="Donut 16">
            <a:extLst>
              <a:ext uri="{FF2B5EF4-FFF2-40B4-BE49-F238E27FC236}">
                <a16:creationId xmlns:a16="http://schemas.microsoft.com/office/drawing/2014/main" id="{70982A7A-DFB0-3A4E-995A-A55B87E7D6DF}"/>
              </a:ext>
            </a:extLst>
          </p:cNvPr>
          <p:cNvSpPr/>
          <p:nvPr/>
        </p:nvSpPr>
        <p:spPr>
          <a:xfrm>
            <a:off x="3042896" y="3575303"/>
            <a:ext cx="2779776" cy="1682496"/>
          </a:xfrm>
          <a:prstGeom prst="donut">
            <a:avLst>
              <a:gd name="adj" fmla="val 3738"/>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77758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5" name="Picture 4" descr="non-normalized centroids.jpg"/>
          <p:cNvPicPr>
            <a:picLocks noChangeAspect="1"/>
          </p:cNvPicPr>
          <p:nvPr/>
        </p:nvPicPr>
        <p:blipFill rotWithShape="1">
          <a:blip r:embed="rId3">
            <a:extLst>
              <a:ext uri="{28A0092B-C50C-407E-A947-70E740481C1C}">
                <a14:useLocalDpi xmlns:a14="http://schemas.microsoft.com/office/drawing/2010/main" val="0"/>
              </a:ext>
            </a:extLst>
          </a:blip>
          <a:srcRect t="5849" b="5658"/>
          <a:stretch/>
        </p:blipFill>
        <p:spPr>
          <a:xfrm>
            <a:off x="14658" y="834389"/>
            <a:ext cx="9144000" cy="6068872"/>
          </a:xfrm>
          <a:prstGeom prst="rect">
            <a:avLst/>
          </a:prstGeom>
        </p:spPr>
      </p:pic>
      <p:sp>
        <p:nvSpPr>
          <p:cNvPr id="6" name="Donut 5">
            <a:extLst>
              <a:ext uri="{FF2B5EF4-FFF2-40B4-BE49-F238E27FC236}">
                <a16:creationId xmlns:a16="http://schemas.microsoft.com/office/drawing/2014/main" id="{112E781B-441A-4C42-8B26-1D2C69D850B8}"/>
              </a:ext>
            </a:extLst>
          </p:cNvPr>
          <p:cNvSpPr/>
          <p:nvPr/>
        </p:nvSpPr>
        <p:spPr>
          <a:xfrm>
            <a:off x="3005329" y="2089405"/>
            <a:ext cx="2779776" cy="1682496"/>
          </a:xfrm>
          <a:prstGeom prst="donut">
            <a:avLst>
              <a:gd name="adj" fmla="val 3738"/>
            </a:avLst>
          </a:prstGeom>
          <a:solidFill>
            <a:srgbClr val="7BDCB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2" name="Donut 11">
            <a:extLst>
              <a:ext uri="{FF2B5EF4-FFF2-40B4-BE49-F238E27FC236}">
                <a16:creationId xmlns:a16="http://schemas.microsoft.com/office/drawing/2014/main" id="{37DD4396-8AF0-C545-AA23-378B159D931B}"/>
              </a:ext>
            </a:extLst>
          </p:cNvPr>
          <p:cNvSpPr/>
          <p:nvPr/>
        </p:nvSpPr>
        <p:spPr>
          <a:xfrm>
            <a:off x="3047559" y="503379"/>
            <a:ext cx="2779776" cy="1682496"/>
          </a:xfrm>
          <a:prstGeom prst="donut">
            <a:avLst>
              <a:gd name="adj" fmla="val 3738"/>
            </a:avLst>
          </a:prstGeom>
          <a:solidFill>
            <a:srgbClr val="7BDCB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 name="Donut 12">
            <a:extLst>
              <a:ext uri="{FF2B5EF4-FFF2-40B4-BE49-F238E27FC236}">
                <a16:creationId xmlns:a16="http://schemas.microsoft.com/office/drawing/2014/main" id="{E62F2F5F-2452-5545-9208-5AE2CE03A097}"/>
              </a:ext>
            </a:extLst>
          </p:cNvPr>
          <p:cNvSpPr/>
          <p:nvPr/>
        </p:nvSpPr>
        <p:spPr>
          <a:xfrm>
            <a:off x="5705538" y="5077850"/>
            <a:ext cx="2779776" cy="1682496"/>
          </a:xfrm>
          <a:prstGeom prst="donut">
            <a:avLst>
              <a:gd name="adj" fmla="val 3738"/>
            </a:avLst>
          </a:prstGeom>
          <a:solidFill>
            <a:srgbClr val="7BDCB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 name="Donut 13">
            <a:extLst>
              <a:ext uri="{FF2B5EF4-FFF2-40B4-BE49-F238E27FC236}">
                <a16:creationId xmlns:a16="http://schemas.microsoft.com/office/drawing/2014/main" id="{72664414-4CA7-3E41-8514-CA55A86347B0}"/>
              </a:ext>
            </a:extLst>
          </p:cNvPr>
          <p:cNvSpPr/>
          <p:nvPr/>
        </p:nvSpPr>
        <p:spPr>
          <a:xfrm>
            <a:off x="305120" y="5130335"/>
            <a:ext cx="2779776" cy="1682496"/>
          </a:xfrm>
          <a:prstGeom prst="donut">
            <a:avLst>
              <a:gd name="adj" fmla="val 3738"/>
            </a:avLst>
          </a:prstGeom>
          <a:solidFill>
            <a:srgbClr val="7BDCB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846629" y="-257959"/>
            <a:ext cx="11527179" cy="869230"/>
          </a:xfrm>
        </p:spPr>
        <p:txBody>
          <a:bodyPr/>
          <a:lstStyle/>
          <a:p>
            <a:r>
              <a:rPr lang="en-US" sz="3600" dirty="0"/>
              <a:t>Organizing the Clusters: Cold Northern Tongue</a:t>
            </a:r>
          </a:p>
        </p:txBody>
      </p:sp>
    </p:spTree>
    <p:extLst>
      <p:ext uri="{BB962C8B-B14F-4D97-AF65-F5344CB8AC3E}">
        <p14:creationId xmlns:p14="http://schemas.microsoft.com/office/powerpoint/2010/main" val="36708168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hape&#10;&#10;Description automatically generated with low confidence">
            <a:extLst>
              <a:ext uri="{FF2B5EF4-FFF2-40B4-BE49-F238E27FC236}">
                <a16:creationId xmlns:a16="http://schemas.microsoft.com/office/drawing/2014/main" id="{6CD5E8EA-404F-BE4C-92E9-4B8177ECF18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5787" b="6603"/>
          <a:stretch/>
        </p:blipFill>
        <p:spPr>
          <a:xfrm>
            <a:off x="914400" y="656809"/>
            <a:ext cx="7640320" cy="6201192"/>
          </a:xfrm>
          <a:noFill/>
        </p:spPr>
      </p:pic>
      <p:sp>
        <p:nvSpPr>
          <p:cNvPr id="3" name="Title 1">
            <a:extLst>
              <a:ext uri="{FF2B5EF4-FFF2-40B4-BE49-F238E27FC236}">
                <a16:creationId xmlns:a16="http://schemas.microsoft.com/office/drawing/2014/main" id="{55BA3D52-7447-C244-8DD8-34BE1E5DB652}"/>
              </a:ext>
            </a:extLst>
          </p:cNvPr>
          <p:cNvSpPr>
            <a:spLocks noGrp="1"/>
          </p:cNvSpPr>
          <p:nvPr>
            <p:ph type="title"/>
          </p:nvPr>
        </p:nvSpPr>
        <p:spPr>
          <a:xfrm>
            <a:off x="-846629" y="-257959"/>
            <a:ext cx="11527179" cy="869230"/>
          </a:xfrm>
        </p:spPr>
        <p:txBody>
          <a:bodyPr/>
          <a:lstStyle/>
          <a:p>
            <a:r>
              <a:rPr lang="en-US" sz="3600" dirty="0"/>
              <a:t>Clusters on Same Temperature Scale</a:t>
            </a:r>
          </a:p>
        </p:txBody>
      </p:sp>
    </p:spTree>
    <p:extLst>
      <p:ext uri="{BB962C8B-B14F-4D97-AF65-F5344CB8AC3E}">
        <p14:creationId xmlns:p14="http://schemas.microsoft.com/office/powerpoint/2010/main" val="16879967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Chart, treemap chart&#10;&#10;Description automatically generated">
            <a:extLst>
              <a:ext uri="{FF2B5EF4-FFF2-40B4-BE49-F238E27FC236}">
                <a16:creationId xmlns:a16="http://schemas.microsoft.com/office/drawing/2014/main" id="{7F5017A2-8CBC-7442-B4B6-C51E098731F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449" b="3973"/>
          <a:stretch/>
        </p:blipFill>
        <p:spPr>
          <a:xfrm>
            <a:off x="135383" y="904240"/>
            <a:ext cx="8873234" cy="5953760"/>
          </a:xfrm>
          <a:noFill/>
        </p:spPr>
      </p:pic>
      <p:sp>
        <p:nvSpPr>
          <p:cNvPr id="2" name="TextBox 1">
            <a:extLst>
              <a:ext uri="{FF2B5EF4-FFF2-40B4-BE49-F238E27FC236}">
                <a16:creationId xmlns:a16="http://schemas.microsoft.com/office/drawing/2014/main" id="{D645D03C-BCA6-2A49-8BEC-D31D1F1EC845}"/>
              </a:ext>
            </a:extLst>
          </p:cNvPr>
          <p:cNvSpPr txBox="1"/>
          <p:nvPr/>
        </p:nvSpPr>
        <p:spPr>
          <a:xfrm rot="16200000">
            <a:off x="53647" y="3236407"/>
            <a:ext cx="1274465" cy="369332"/>
          </a:xfrm>
          <a:prstGeom prst="rect">
            <a:avLst/>
          </a:prstGeom>
          <a:noFill/>
        </p:spPr>
        <p:txBody>
          <a:bodyPr wrap="square" rtlCol="0">
            <a:spAutoFit/>
          </a:bodyPr>
          <a:lstStyle/>
          <a:p>
            <a:r>
              <a:rPr lang="en-US" dirty="0"/>
              <a:t>MONTH</a:t>
            </a:r>
          </a:p>
        </p:txBody>
      </p:sp>
      <p:sp>
        <p:nvSpPr>
          <p:cNvPr id="3" name="TextBox 2">
            <a:extLst>
              <a:ext uri="{FF2B5EF4-FFF2-40B4-BE49-F238E27FC236}">
                <a16:creationId xmlns:a16="http://schemas.microsoft.com/office/drawing/2014/main" id="{258B1C7F-5523-7C45-8C88-1F1235FFAEF1}"/>
              </a:ext>
            </a:extLst>
          </p:cNvPr>
          <p:cNvSpPr txBox="1"/>
          <p:nvPr/>
        </p:nvSpPr>
        <p:spPr>
          <a:xfrm>
            <a:off x="3596640" y="6563360"/>
            <a:ext cx="2621280" cy="369332"/>
          </a:xfrm>
          <a:prstGeom prst="rect">
            <a:avLst/>
          </a:prstGeom>
          <a:noFill/>
        </p:spPr>
        <p:txBody>
          <a:bodyPr wrap="square" rtlCol="0">
            <a:spAutoFit/>
          </a:bodyPr>
          <a:lstStyle/>
          <a:p>
            <a:r>
              <a:rPr lang="en-US" dirty="0"/>
              <a:t>YEAR (from 1979)</a:t>
            </a:r>
          </a:p>
        </p:txBody>
      </p:sp>
      <p:sp>
        <p:nvSpPr>
          <p:cNvPr id="4" name="TextBox 3">
            <a:extLst>
              <a:ext uri="{FF2B5EF4-FFF2-40B4-BE49-F238E27FC236}">
                <a16:creationId xmlns:a16="http://schemas.microsoft.com/office/drawing/2014/main" id="{2D87FD8E-2B43-4B4B-B0FF-BF4AD34BCA94}"/>
              </a:ext>
            </a:extLst>
          </p:cNvPr>
          <p:cNvSpPr txBox="1"/>
          <p:nvPr/>
        </p:nvSpPr>
        <p:spPr>
          <a:xfrm>
            <a:off x="135383" y="829548"/>
            <a:ext cx="1198880" cy="369332"/>
          </a:xfrm>
          <a:prstGeom prst="rect">
            <a:avLst/>
          </a:prstGeom>
          <a:noFill/>
        </p:spPr>
        <p:txBody>
          <a:bodyPr wrap="square" rtlCol="0">
            <a:spAutoFit/>
          </a:bodyPr>
          <a:lstStyle/>
          <a:p>
            <a:r>
              <a:rPr lang="en-US" dirty="0"/>
              <a:t>January</a:t>
            </a:r>
          </a:p>
        </p:txBody>
      </p:sp>
      <p:sp>
        <p:nvSpPr>
          <p:cNvPr id="6" name="TextBox 5">
            <a:extLst>
              <a:ext uri="{FF2B5EF4-FFF2-40B4-BE49-F238E27FC236}">
                <a16:creationId xmlns:a16="http://schemas.microsoft.com/office/drawing/2014/main" id="{0EC89E70-3F95-9A4E-8C39-945E15290B7F}"/>
              </a:ext>
            </a:extLst>
          </p:cNvPr>
          <p:cNvSpPr txBox="1"/>
          <p:nvPr/>
        </p:nvSpPr>
        <p:spPr>
          <a:xfrm>
            <a:off x="-142240" y="5931654"/>
            <a:ext cx="1476503" cy="369332"/>
          </a:xfrm>
          <a:prstGeom prst="rect">
            <a:avLst/>
          </a:prstGeom>
          <a:noFill/>
        </p:spPr>
        <p:txBody>
          <a:bodyPr wrap="square" rtlCol="0">
            <a:spAutoFit/>
          </a:bodyPr>
          <a:lstStyle/>
          <a:p>
            <a:r>
              <a:rPr lang="en-US" dirty="0"/>
              <a:t>December</a:t>
            </a:r>
          </a:p>
        </p:txBody>
      </p:sp>
      <p:sp>
        <p:nvSpPr>
          <p:cNvPr id="7" name="Title 1">
            <a:extLst>
              <a:ext uri="{FF2B5EF4-FFF2-40B4-BE49-F238E27FC236}">
                <a16:creationId xmlns:a16="http://schemas.microsoft.com/office/drawing/2014/main" id="{7FE7A03D-A559-D641-9FCC-294FBFDF2964}"/>
              </a:ext>
            </a:extLst>
          </p:cNvPr>
          <p:cNvSpPr>
            <a:spLocks noGrp="1"/>
          </p:cNvSpPr>
          <p:nvPr>
            <p:ph type="title"/>
          </p:nvPr>
        </p:nvSpPr>
        <p:spPr>
          <a:xfrm>
            <a:off x="-846629" y="-257959"/>
            <a:ext cx="11527179" cy="869230"/>
          </a:xfrm>
        </p:spPr>
        <p:txBody>
          <a:bodyPr/>
          <a:lstStyle/>
          <a:p>
            <a:r>
              <a:rPr lang="en-US" sz="3600" dirty="0"/>
              <a:t>Seasonal and Yearly Pattern</a:t>
            </a:r>
          </a:p>
        </p:txBody>
      </p:sp>
      <p:sp>
        <p:nvSpPr>
          <p:cNvPr id="8" name="TextBox 7">
            <a:extLst>
              <a:ext uri="{FF2B5EF4-FFF2-40B4-BE49-F238E27FC236}">
                <a16:creationId xmlns:a16="http://schemas.microsoft.com/office/drawing/2014/main" id="{05F0B7D8-7B4D-C742-87BC-EB93329437A2}"/>
              </a:ext>
            </a:extLst>
          </p:cNvPr>
          <p:cNvSpPr txBox="1"/>
          <p:nvPr/>
        </p:nvSpPr>
        <p:spPr>
          <a:xfrm rot="5400000">
            <a:off x="7347466" y="4173976"/>
            <a:ext cx="2580639" cy="369332"/>
          </a:xfrm>
          <a:prstGeom prst="rect">
            <a:avLst/>
          </a:prstGeom>
          <a:noFill/>
        </p:spPr>
        <p:txBody>
          <a:bodyPr wrap="square" rtlCol="0">
            <a:spAutoFit/>
          </a:bodyPr>
          <a:lstStyle/>
          <a:p>
            <a:r>
              <a:rPr lang="en-US" dirty="0"/>
              <a:t>[     UPWELLING     ]</a:t>
            </a:r>
          </a:p>
        </p:txBody>
      </p:sp>
    </p:spTree>
    <p:extLst>
      <p:ext uri="{BB962C8B-B14F-4D97-AF65-F5344CB8AC3E}">
        <p14:creationId xmlns:p14="http://schemas.microsoft.com/office/powerpoint/2010/main" val="3006290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7">
            <a:extLst>
              <a:ext uri="{FF2B5EF4-FFF2-40B4-BE49-F238E27FC236}">
                <a16:creationId xmlns:a16="http://schemas.microsoft.com/office/drawing/2014/main" id="{A38F8F0C-129F-FA43-BDAC-F33DCB13734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4288"/>
            <a:ext cx="9144000" cy="68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1">
            <a:extLst>
              <a:ext uri="{FF2B5EF4-FFF2-40B4-BE49-F238E27FC236}">
                <a16:creationId xmlns:a16="http://schemas.microsoft.com/office/drawing/2014/main" id="{6A397F38-B1AD-944E-BF25-788A60E38881}"/>
              </a:ext>
            </a:extLst>
          </p:cNvPr>
          <p:cNvSpPr txBox="1">
            <a:spLocks/>
          </p:cNvSpPr>
          <p:nvPr/>
        </p:nvSpPr>
        <p:spPr>
          <a:xfrm>
            <a:off x="-966" y="406400"/>
            <a:ext cx="9144000" cy="2255520"/>
          </a:xfrm>
          <a:prstGeom prst="rect">
            <a:avLst/>
          </a:prstGeom>
          <a:solidFill>
            <a:schemeClr val="bg1"/>
          </a:solidFill>
        </p:spPr>
        <p:txBody>
          <a:bodyPr/>
          <a:lstStyle>
            <a:lvl1pPr algn="l" defTabSz="457200" rtl="0" eaLnBrk="0" fontAlgn="base" hangingPunct="0">
              <a:spcBef>
                <a:spcPct val="0"/>
              </a:spcBef>
              <a:spcAft>
                <a:spcPct val="0"/>
              </a:spcAft>
              <a:defRPr sz="3600" b="1" kern="1200">
                <a:solidFill>
                  <a:schemeClr val="accent1"/>
                </a:solidFill>
                <a:latin typeface="+mj-lt"/>
                <a:ea typeface="Arial Narrow Bold" pitchFamily="34" charset="0"/>
                <a:cs typeface="Arial Narrow Bold"/>
              </a:defRPr>
            </a:lvl1pPr>
            <a:lvl2pPr algn="l" defTabSz="457200" rtl="0" eaLnBrk="0" fontAlgn="base" hangingPunct="0">
              <a:spcBef>
                <a:spcPct val="0"/>
              </a:spcBef>
              <a:spcAft>
                <a:spcPct val="0"/>
              </a:spcAft>
              <a:defRPr sz="3600" b="1">
                <a:solidFill>
                  <a:schemeClr val="accent1"/>
                </a:solidFill>
                <a:latin typeface="Arial Narrow" pitchFamily="34" charset="0"/>
                <a:ea typeface="Arial Narrow Bold" pitchFamily="34" charset="0"/>
                <a:cs typeface="Arial Narrow Bold" pitchFamily="34" charset="0"/>
              </a:defRPr>
            </a:lvl2pPr>
            <a:lvl3pPr algn="l" defTabSz="457200" rtl="0" eaLnBrk="0" fontAlgn="base" hangingPunct="0">
              <a:spcBef>
                <a:spcPct val="0"/>
              </a:spcBef>
              <a:spcAft>
                <a:spcPct val="0"/>
              </a:spcAft>
              <a:defRPr sz="3600" b="1">
                <a:solidFill>
                  <a:schemeClr val="accent1"/>
                </a:solidFill>
                <a:latin typeface="Arial Narrow" pitchFamily="34" charset="0"/>
                <a:ea typeface="Arial Narrow Bold" pitchFamily="34" charset="0"/>
                <a:cs typeface="Arial Narrow Bold" pitchFamily="34" charset="0"/>
              </a:defRPr>
            </a:lvl3pPr>
            <a:lvl4pPr algn="l" defTabSz="457200" rtl="0" eaLnBrk="0" fontAlgn="base" hangingPunct="0">
              <a:spcBef>
                <a:spcPct val="0"/>
              </a:spcBef>
              <a:spcAft>
                <a:spcPct val="0"/>
              </a:spcAft>
              <a:defRPr sz="3600" b="1">
                <a:solidFill>
                  <a:schemeClr val="accent1"/>
                </a:solidFill>
                <a:latin typeface="Arial Narrow" pitchFamily="34" charset="0"/>
                <a:ea typeface="Arial Narrow Bold" pitchFamily="34" charset="0"/>
                <a:cs typeface="Arial Narrow Bold" pitchFamily="34" charset="0"/>
              </a:defRPr>
            </a:lvl4pPr>
            <a:lvl5pPr algn="l" defTabSz="457200" rtl="0" eaLnBrk="0" fontAlgn="base" hangingPunct="0">
              <a:spcBef>
                <a:spcPct val="0"/>
              </a:spcBef>
              <a:spcAft>
                <a:spcPct val="0"/>
              </a:spcAft>
              <a:defRPr sz="3600" b="1">
                <a:solidFill>
                  <a:schemeClr val="accent1"/>
                </a:solidFill>
                <a:latin typeface="Arial Narrow" pitchFamily="34" charset="0"/>
                <a:ea typeface="Arial Narrow Bold" pitchFamily="34" charset="0"/>
                <a:cs typeface="Arial Narrow Bold" pitchFamily="34" charset="0"/>
              </a:defRPr>
            </a:lvl5pPr>
            <a:lvl6pPr marL="457200" algn="l" defTabSz="457200" rtl="0" fontAlgn="base">
              <a:spcBef>
                <a:spcPct val="0"/>
              </a:spcBef>
              <a:spcAft>
                <a:spcPct val="0"/>
              </a:spcAft>
              <a:defRPr sz="3600" b="1">
                <a:solidFill>
                  <a:schemeClr val="accent1"/>
                </a:solidFill>
                <a:latin typeface="Arial Narrow" pitchFamily="34" charset="0"/>
                <a:ea typeface="Arial Narrow Bold" pitchFamily="34" charset="0"/>
                <a:cs typeface="Arial Narrow Bold" pitchFamily="34" charset="0"/>
              </a:defRPr>
            </a:lvl6pPr>
            <a:lvl7pPr marL="914400" algn="l" defTabSz="457200" rtl="0" fontAlgn="base">
              <a:spcBef>
                <a:spcPct val="0"/>
              </a:spcBef>
              <a:spcAft>
                <a:spcPct val="0"/>
              </a:spcAft>
              <a:defRPr sz="3600" b="1">
                <a:solidFill>
                  <a:schemeClr val="accent1"/>
                </a:solidFill>
                <a:latin typeface="Arial Narrow" pitchFamily="34" charset="0"/>
                <a:ea typeface="Arial Narrow Bold" pitchFamily="34" charset="0"/>
                <a:cs typeface="Arial Narrow Bold" pitchFamily="34" charset="0"/>
              </a:defRPr>
            </a:lvl7pPr>
            <a:lvl8pPr marL="1371600" algn="l" defTabSz="457200" rtl="0" fontAlgn="base">
              <a:spcBef>
                <a:spcPct val="0"/>
              </a:spcBef>
              <a:spcAft>
                <a:spcPct val="0"/>
              </a:spcAft>
              <a:defRPr sz="3600" b="1">
                <a:solidFill>
                  <a:schemeClr val="accent1"/>
                </a:solidFill>
                <a:latin typeface="Arial Narrow" pitchFamily="34" charset="0"/>
                <a:ea typeface="Arial Narrow Bold" pitchFamily="34" charset="0"/>
                <a:cs typeface="Arial Narrow Bold" pitchFamily="34" charset="0"/>
              </a:defRPr>
            </a:lvl8pPr>
            <a:lvl9pPr marL="1828800" algn="l" defTabSz="457200" rtl="0" fontAlgn="base">
              <a:spcBef>
                <a:spcPct val="0"/>
              </a:spcBef>
              <a:spcAft>
                <a:spcPct val="0"/>
              </a:spcAft>
              <a:defRPr sz="3600" b="1">
                <a:solidFill>
                  <a:schemeClr val="accent1"/>
                </a:solidFill>
                <a:latin typeface="Arial Narrow" pitchFamily="34" charset="0"/>
                <a:ea typeface="Arial Narrow Bold" pitchFamily="34" charset="0"/>
                <a:cs typeface="Arial Narrow Bold" pitchFamily="34" charset="0"/>
              </a:defRPr>
            </a:lvl9pPr>
          </a:lstStyle>
          <a:p>
            <a:r>
              <a:rPr lang="en-US" altLang="en-US" sz="2800" dirty="0">
                <a:cs typeface="Arial Narrow Bold" panose="020B0606020202030204" pitchFamily="34" charset="0"/>
              </a:rPr>
              <a:t>This was an undergraduate research project within a larger research project: Development of Predictive Capabilities for Marine Fisheries and Harmful Algal Blooms in Indian Seas (NOAA Fisheries/India Ministry of Earth Sciences)</a:t>
            </a:r>
          </a:p>
        </p:txBody>
      </p:sp>
      <p:sp>
        <p:nvSpPr>
          <p:cNvPr id="2" name="TextBox 1">
            <a:extLst>
              <a:ext uri="{FF2B5EF4-FFF2-40B4-BE49-F238E27FC236}">
                <a16:creationId xmlns:a16="http://schemas.microsoft.com/office/drawing/2014/main" id="{6CDAF6BE-4994-E647-8681-39B17A22FA01}"/>
              </a:ext>
            </a:extLst>
          </p:cNvPr>
          <p:cNvSpPr txBox="1"/>
          <p:nvPr/>
        </p:nvSpPr>
        <p:spPr>
          <a:xfrm>
            <a:off x="6767469" y="6488668"/>
            <a:ext cx="2608406" cy="369332"/>
          </a:xfrm>
          <a:prstGeom prst="rect">
            <a:avLst/>
          </a:prstGeom>
          <a:noFill/>
        </p:spPr>
        <p:txBody>
          <a:bodyPr wrap="none" rtlCol="0">
            <a:spAutoFit/>
          </a:bodyPr>
          <a:lstStyle/>
          <a:p>
            <a:r>
              <a:rPr lang="en-US" dirty="0"/>
              <a:t>Kochi, India (E Holmes)</a:t>
            </a:r>
          </a:p>
        </p:txBody>
      </p:sp>
    </p:spTree>
    <p:extLst>
      <p:ext uri="{BB962C8B-B14F-4D97-AF65-F5344CB8AC3E}">
        <p14:creationId xmlns:p14="http://schemas.microsoft.com/office/powerpoint/2010/main" val="9743214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Chart, treemap chart&#10;&#10;Description automatically generated">
            <a:extLst>
              <a:ext uri="{FF2B5EF4-FFF2-40B4-BE49-F238E27FC236}">
                <a16:creationId xmlns:a16="http://schemas.microsoft.com/office/drawing/2014/main" id="{72F1BFE2-8033-9C4A-9AF7-5A408F7174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937" y="68262"/>
            <a:ext cx="8873234" cy="6721475"/>
          </a:xfrm>
          <a:prstGeom prst="rect">
            <a:avLst/>
          </a:prstGeom>
          <a:noFill/>
        </p:spPr>
      </p:pic>
      <p:pic>
        <p:nvPicPr>
          <p:cNvPr id="6" name="Picture 5" descr="Chart, histogram&#10;&#10;Description automatically generated">
            <a:extLst>
              <a:ext uri="{FF2B5EF4-FFF2-40B4-BE49-F238E27FC236}">
                <a16:creationId xmlns:a16="http://schemas.microsoft.com/office/drawing/2014/main" id="{B6A5039A-2F51-274F-8802-D75A44452E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5924" y="841232"/>
            <a:ext cx="2567193" cy="1803400"/>
          </a:xfrm>
          <a:prstGeom prst="rect">
            <a:avLst/>
          </a:prstGeom>
        </p:spPr>
      </p:pic>
      <p:sp>
        <p:nvSpPr>
          <p:cNvPr id="7" name="Frame 6">
            <a:extLst>
              <a:ext uri="{FF2B5EF4-FFF2-40B4-BE49-F238E27FC236}">
                <a16:creationId xmlns:a16="http://schemas.microsoft.com/office/drawing/2014/main" id="{E7DD3430-7497-004F-9D13-8D4AA598000A}"/>
              </a:ext>
            </a:extLst>
          </p:cNvPr>
          <p:cNvSpPr/>
          <p:nvPr/>
        </p:nvSpPr>
        <p:spPr>
          <a:xfrm>
            <a:off x="768096" y="3163824"/>
            <a:ext cx="7351776" cy="1653540"/>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1B9B0519-3C94-F247-A4E4-9D99B2F856C8}"/>
              </a:ext>
            </a:extLst>
          </p:cNvPr>
          <p:cNvSpPr txBox="1"/>
          <p:nvPr/>
        </p:nvSpPr>
        <p:spPr>
          <a:xfrm>
            <a:off x="1221449" y="124198"/>
            <a:ext cx="6481646" cy="369332"/>
          </a:xfrm>
          <a:prstGeom prst="rect">
            <a:avLst/>
          </a:prstGeom>
          <a:noFill/>
        </p:spPr>
        <p:txBody>
          <a:bodyPr wrap="none" rtlCol="0">
            <a:spAutoFit/>
          </a:bodyPr>
          <a:lstStyle/>
          <a:p>
            <a:r>
              <a:rPr lang="en-US" dirty="0"/>
              <a:t>Summer Monsoon = Upwelling = Strong coastal cold zone</a:t>
            </a:r>
          </a:p>
        </p:txBody>
      </p:sp>
    </p:spTree>
    <p:extLst>
      <p:ext uri="{BB962C8B-B14F-4D97-AF65-F5344CB8AC3E}">
        <p14:creationId xmlns:p14="http://schemas.microsoft.com/office/powerpoint/2010/main" val="4125795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Chart, treemap chart&#10;&#10;Description automatically generated">
            <a:extLst>
              <a:ext uri="{FF2B5EF4-FFF2-40B4-BE49-F238E27FC236}">
                <a16:creationId xmlns:a16="http://schemas.microsoft.com/office/drawing/2014/main" id="{72F1BFE2-8033-9C4A-9AF7-5A408F7174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937" y="68262"/>
            <a:ext cx="8873234" cy="6721475"/>
          </a:xfrm>
          <a:prstGeom prst="rect">
            <a:avLst/>
          </a:prstGeom>
          <a:noFill/>
        </p:spPr>
      </p:pic>
      <p:pic>
        <p:nvPicPr>
          <p:cNvPr id="6" name="Picture 5" descr="Chart, histogram&#10;&#10;Description automatically generated">
            <a:extLst>
              <a:ext uri="{FF2B5EF4-FFF2-40B4-BE49-F238E27FC236}">
                <a16:creationId xmlns:a16="http://schemas.microsoft.com/office/drawing/2014/main" id="{B6A5039A-2F51-274F-8802-D75A44452E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5924" y="841232"/>
            <a:ext cx="2567193" cy="1803400"/>
          </a:xfrm>
          <a:prstGeom prst="rect">
            <a:avLst/>
          </a:prstGeom>
        </p:spPr>
      </p:pic>
      <p:sp>
        <p:nvSpPr>
          <p:cNvPr id="8" name="TextBox 7">
            <a:extLst>
              <a:ext uri="{FF2B5EF4-FFF2-40B4-BE49-F238E27FC236}">
                <a16:creationId xmlns:a16="http://schemas.microsoft.com/office/drawing/2014/main" id="{1B9B0519-3C94-F247-A4E4-9D99B2F856C8}"/>
              </a:ext>
            </a:extLst>
          </p:cNvPr>
          <p:cNvSpPr txBox="1"/>
          <p:nvPr/>
        </p:nvSpPr>
        <p:spPr>
          <a:xfrm>
            <a:off x="3476969" y="68262"/>
            <a:ext cx="3076483" cy="369332"/>
          </a:xfrm>
          <a:prstGeom prst="rect">
            <a:avLst/>
          </a:prstGeom>
          <a:noFill/>
        </p:spPr>
        <p:txBody>
          <a:bodyPr wrap="none" rtlCol="0">
            <a:spAutoFit/>
          </a:bodyPr>
          <a:lstStyle/>
          <a:p>
            <a:r>
              <a:rPr lang="en-US" dirty="0"/>
              <a:t>Shorter Upwelling Seasons</a:t>
            </a:r>
          </a:p>
        </p:txBody>
      </p:sp>
      <p:sp>
        <p:nvSpPr>
          <p:cNvPr id="10" name="Frame 9">
            <a:extLst>
              <a:ext uri="{FF2B5EF4-FFF2-40B4-BE49-F238E27FC236}">
                <a16:creationId xmlns:a16="http://schemas.microsoft.com/office/drawing/2014/main" id="{BF3A0BB0-FD5B-0E42-B08A-59B506A8CC47}"/>
              </a:ext>
            </a:extLst>
          </p:cNvPr>
          <p:cNvSpPr/>
          <p:nvPr/>
        </p:nvSpPr>
        <p:spPr>
          <a:xfrm>
            <a:off x="1495924" y="2644632"/>
            <a:ext cx="2710316" cy="2658888"/>
          </a:xfrm>
          <a:prstGeom prst="frame">
            <a:avLst>
              <a:gd name="adj1" fmla="val 4634"/>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Frame 10">
            <a:extLst>
              <a:ext uri="{FF2B5EF4-FFF2-40B4-BE49-F238E27FC236}">
                <a16:creationId xmlns:a16="http://schemas.microsoft.com/office/drawing/2014/main" id="{CB1B899A-A493-964A-A972-FE87580E6CC3}"/>
              </a:ext>
            </a:extLst>
          </p:cNvPr>
          <p:cNvSpPr/>
          <p:nvPr/>
        </p:nvSpPr>
        <p:spPr>
          <a:xfrm>
            <a:off x="6380480" y="2644632"/>
            <a:ext cx="1889760" cy="2658888"/>
          </a:xfrm>
          <a:prstGeom prst="frame">
            <a:avLst>
              <a:gd name="adj1" fmla="val 4634"/>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07043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histogram&#10;&#10;Description automatically generated">
            <a:extLst>
              <a:ext uri="{FF2B5EF4-FFF2-40B4-BE49-F238E27FC236}">
                <a16:creationId xmlns:a16="http://schemas.microsoft.com/office/drawing/2014/main" id="{B6A5039A-2F51-274F-8802-D75A44452E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2559" y="2147486"/>
            <a:ext cx="2562548" cy="1800137"/>
          </a:xfrm>
          <a:prstGeom prst="rect">
            <a:avLst/>
          </a:prstGeom>
        </p:spPr>
      </p:pic>
      <p:sp>
        <p:nvSpPr>
          <p:cNvPr id="8" name="TextBox 7">
            <a:extLst>
              <a:ext uri="{FF2B5EF4-FFF2-40B4-BE49-F238E27FC236}">
                <a16:creationId xmlns:a16="http://schemas.microsoft.com/office/drawing/2014/main" id="{1B9B0519-3C94-F247-A4E4-9D99B2F856C8}"/>
              </a:ext>
            </a:extLst>
          </p:cNvPr>
          <p:cNvSpPr txBox="1"/>
          <p:nvPr/>
        </p:nvSpPr>
        <p:spPr>
          <a:xfrm>
            <a:off x="1221449" y="124198"/>
            <a:ext cx="6132384" cy="369332"/>
          </a:xfrm>
          <a:prstGeom prst="rect">
            <a:avLst/>
          </a:prstGeom>
          <a:noFill/>
        </p:spPr>
        <p:txBody>
          <a:bodyPr wrap="none" rtlCol="0">
            <a:spAutoFit/>
          </a:bodyPr>
          <a:lstStyle/>
          <a:p>
            <a:r>
              <a:rPr lang="en-US" dirty="0"/>
              <a:t>The Sept pattern did not change but the water warmed</a:t>
            </a:r>
          </a:p>
        </p:txBody>
      </p:sp>
      <p:pic>
        <p:nvPicPr>
          <p:cNvPr id="3" name="Picture 2" descr="Chart, histogram&#10;&#10;Description automatically generated">
            <a:extLst>
              <a:ext uri="{FF2B5EF4-FFF2-40B4-BE49-F238E27FC236}">
                <a16:creationId xmlns:a16="http://schemas.microsoft.com/office/drawing/2014/main" id="{EF9F06C0-9B2E-CD42-A3D9-7C421B2879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6444" y="4752157"/>
            <a:ext cx="2247900" cy="1841500"/>
          </a:xfrm>
          <a:prstGeom prst="rect">
            <a:avLst/>
          </a:prstGeom>
        </p:spPr>
      </p:pic>
      <p:pic>
        <p:nvPicPr>
          <p:cNvPr id="4" name="Picture 3">
            <a:extLst>
              <a:ext uri="{FF2B5EF4-FFF2-40B4-BE49-F238E27FC236}">
                <a16:creationId xmlns:a16="http://schemas.microsoft.com/office/drawing/2014/main" id="{7179DCBB-3527-4442-973F-B5C1B7EFCC7F}"/>
              </a:ext>
            </a:extLst>
          </p:cNvPr>
          <p:cNvPicPr>
            <a:picLocks noChangeAspect="1"/>
          </p:cNvPicPr>
          <p:nvPr/>
        </p:nvPicPr>
        <p:blipFill>
          <a:blip r:embed="rId5"/>
          <a:stretch>
            <a:fillRect/>
          </a:stretch>
        </p:blipFill>
        <p:spPr>
          <a:xfrm>
            <a:off x="583965" y="4816102"/>
            <a:ext cx="2273300" cy="1917700"/>
          </a:xfrm>
          <a:prstGeom prst="rect">
            <a:avLst/>
          </a:prstGeom>
        </p:spPr>
      </p:pic>
      <p:sp>
        <p:nvSpPr>
          <p:cNvPr id="9" name="Right Arrow 8">
            <a:extLst>
              <a:ext uri="{FF2B5EF4-FFF2-40B4-BE49-F238E27FC236}">
                <a16:creationId xmlns:a16="http://schemas.microsoft.com/office/drawing/2014/main" id="{1F7C595B-0705-2845-AF63-A507B97C65FE}"/>
              </a:ext>
            </a:extLst>
          </p:cNvPr>
          <p:cNvSpPr/>
          <p:nvPr/>
        </p:nvSpPr>
        <p:spPr>
          <a:xfrm>
            <a:off x="2838341" y="5468623"/>
            <a:ext cx="928734" cy="52120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Content Placeholder 8" descr="Chart, treemap chart&#10;&#10;Description automatically generated">
            <a:extLst>
              <a:ext uri="{FF2B5EF4-FFF2-40B4-BE49-F238E27FC236}">
                <a16:creationId xmlns:a16="http://schemas.microsoft.com/office/drawing/2014/main" id="{B73AE215-0842-4F4C-ABA4-7E1919B296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411" y="555673"/>
            <a:ext cx="5607049" cy="4247339"/>
          </a:xfrm>
          <a:prstGeom prst="rect">
            <a:avLst/>
          </a:prstGeom>
          <a:noFill/>
        </p:spPr>
      </p:pic>
      <p:sp>
        <p:nvSpPr>
          <p:cNvPr id="14" name="Frame 13">
            <a:extLst>
              <a:ext uri="{FF2B5EF4-FFF2-40B4-BE49-F238E27FC236}">
                <a16:creationId xmlns:a16="http://schemas.microsoft.com/office/drawing/2014/main" id="{03C41FE6-614F-6B40-AC85-0CD5F1A271D3}"/>
              </a:ext>
            </a:extLst>
          </p:cNvPr>
          <p:cNvSpPr/>
          <p:nvPr/>
        </p:nvSpPr>
        <p:spPr>
          <a:xfrm>
            <a:off x="365760" y="3047555"/>
            <a:ext cx="5102352" cy="555181"/>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313111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B9B0519-3C94-F247-A4E4-9D99B2F856C8}"/>
              </a:ext>
            </a:extLst>
          </p:cNvPr>
          <p:cNvSpPr txBox="1"/>
          <p:nvPr/>
        </p:nvSpPr>
        <p:spPr>
          <a:xfrm>
            <a:off x="1221449" y="124198"/>
            <a:ext cx="4985019" cy="369332"/>
          </a:xfrm>
          <a:prstGeom prst="rect">
            <a:avLst/>
          </a:prstGeom>
          <a:noFill/>
        </p:spPr>
        <p:txBody>
          <a:bodyPr wrap="none" rtlCol="0">
            <a:spAutoFit/>
          </a:bodyPr>
          <a:lstStyle/>
          <a:p>
            <a:r>
              <a:rPr lang="en-US" dirty="0"/>
              <a:t>The Pattern of March Temperature Changing</a:t>
            </a:r>
          </a:p>
        </p:txBody>
      </p:sp>
      <p:pic>
        <p:nvPicPr>
          <p:cNvPr id="15" name="Content Placeholder 8" descr="Chart, treemap chart&#10;&#10;Description automatically generated">
            <a:extLst>
              <a:ext uri="{FF2B5EF4-FFF2-40B4-BE49-F238E27FC236}">
                <a16:creationId xmlns:a16="http://schemas.microsoft.com/office/drawing/2014/main" id="{B73AE215-0842-4F4C-ABA4-7E1919B296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411" y="555673"/>
            <a:ext cx="6632829" cy="5024367"/>
          </a:xfrm>
          <a:prstGeom prst="rect">
            <a:avLst/>
          </a:prstGeom>
          <a:noFill/>
        </p:spPr>
      </p:pic>
      <p:sp>
        <p:nvSpPr>
          <p:cNvPr id="14" name="Frame 13">
            <a:extLst>
              <a:ext uri="{FF2B5EF4-FFF2-40B4-BE49-F238E27FC236}">
                <a16:creationId xmlns:a16="http://schemas.microsoft.com/office/drawing/2014/main" id="{03C41FE6-614F-6B40-AC85-0CD5F1A271D3}"/>
              </a:ext>
            </a:extLst>
          </p:cNvPr>
          <p:cNvSpPr/>
          <p:nvPr/>
        </p:nvSpPr>
        <p:spPr>
          <a:xfrm>
            <a:off x="792480" y="1463040"/>
            <a:ext cx="5587999" cy="670560"/>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033887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550C0-D9AF-D645-8B82-240F4F85D1FB}"/>
              </a:ext>
            </a:extLst>
          </p:cNvPr>
          <p:cNvSpPr>
            <a:spLocks noGrp="1"/>
          </p:cNvSpPr>
          <p:nvPr>
            <p:ph type="title"/>
          </p:nvPr>
        </p:nvSpPr>
        <p:spPr>
          <a:xfrm>
            <a:off x="549275" y="201387"/>
            <a:ext cx="8042276" cy="713012"/>
          </a:xfrm>
        </p:spPr>
        <p:txBody>
          <a:bodyPr/>
          <a:lstStyle/>
          <a:p>
            <a:r>
              <a:rPr lang="en-US" dirty="0"/>
              <a:t>Conclusions</a:t>
            </a:r>
          </a:p>
        </p:txBody>
      </p:sp>
      <p:sp>
        <p:nvSpPr>
          <p:cNvPr id="3" name="Content Placeholder 2">
            <a:extLst>
              <a:ext uri="{FF2B5EF4-FFF2-40B4-BE49-F238E27FC236}">
                <a16:creationId xmlns:a16="http://schemas.microsoft.com/office/drawing/2014/main" id="{7ACD1A1D-C7E7-874C-B3F2-FE91DF295EFB}"/>
              </a:ext>
            </a:extLst>
          </p:cNvPr>
          <p:cNvSpPr>
            <a:spLocks noGrp="1"/>
          </p:cNvSpPr>
          <p:nvPr>
            <p:ph idx="1"/>
          </p:nvPr>
        </p:nvSpPr>
        <p:spPr/>
        <p:txBody>
          <a:bodyPr/>
          <a:lstStyle/>
          <a:p>
            <a:r>
              <a:rPr lang="en-US" dirty="0"/>
              <a:t>K-Means was capable of detecting image clusters that make sense</a:t>
            </a:r>
          </a:p>
          <a:p>
            <a:r>
              <a:rPr lang="en-US" dirty="0"/>
              <a:t> Upwelling Seasons seem to be changing (Shorter and warmer)</a:t>
            </a:r>
          </a:p>
          <a:p>
            <a:r>
              <a:rPr lang="en-US" dirty="0"/>
              <a:t>Shows promise for evaluating how spatial pattern changes</a:t>
            </a:r>
          </a:p>
        </p:txBody>
      </p:sp>
      <p:sp>
        <p:nvSpPr>
          <p:cNvPr id="4" name="TextBox 3">
            <a:extLst>
              <a:ext uri="{FF2B5EF4-FFF2-40B4-BE49-F238E27FC236}">
                <a16:creationId xmlns:a16="http://schemas.microsoft.com/office/drawing/2014/main" id="{62B4614E-5919-4E48-B0B6-46D310513866}"/>
              </a:ext>
            </a:extLst>
          </p:cNvPr>
          <p:cNvSpPr txBox="1"/>
          <p:nvPr/>
        </p:nvSpPr>
        <p:spPr>
          <a:xfrm>
            <a:off x="2628568" y="894089"/>
            <a:ext cx="4300552" cy="523220"/>
          </a:xfrm>
          <a:prstGeom prst="rect">
            <a:avLst/>
          </a:prstGeom>
          <a:noFill/>
        </p:spPr>
        <p:txBody>
          <a:bodyPr wrap="square" rtlCol="0">
            <a:spAutoFit/>
          </a:bodyPr>
          <a:lstStyle/>
          <a:p>
            <a:r>
              <a:rPr lang="en-US" sz="2800" dirty="0"/>
              <a:t>From preliminary study</a:t>
            </a:r>
          </a:p>
        </p:txBody>
      </p:sp>
    </p:spTree>
    <p:extLst>
      <p:ext uri="{BB962C8B-B14F-4D97-AF65-F5344CB8AC3E}">
        <p14:creationId xmlns:p14="http://schemas.microsoft.com/office/powerpoint/2010/main" val="21559836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56E7B-79EB-644E-A6C8-0B0D2821880E}"/>
              </a:ext>
            </a:extLst>
          </p:cNvPr>
          <p:cNvSpPr>
            <a:spLocks noGrp="1"/>
          </p:cNvSpPr>
          <p:nvPr>
            <p:ph type="title"/>
          </p:nvPr>
        </p:nvSpPr>
        <p:spPr>
          <a:xfrm>
            <a:off x="162560" y="107576"/>
            <a:ext cx="8981440" cy="1336956"/>
          </a:xfrm>
        </p:spPr>
        <p:txBody>
          <a:bodyPr/>
          <a:lstStyle/>
          <a:p>
            <a:r>
              <a:rPr lang="en-US" dirty="0"/>
              <a:t>Next Steps (Upwelling Patterns)</a:t>
            </a:r>
          </a:p>
        </p:txBody>
      </p:sp>
      <p:sp>
        <p:nvSpPr>
          <p:cNvPr id="3" name="Content Placeholder 2">
            <a:extLst>
              <a:ext uri="{FF2B5EF4-FFF2-40B4-BE49-F238E27FC236}">
                <a16:creationId xmlns:a16="http://schemas.microsoft.com/office/drawing/2014/main" id="{46B5426C-332A-7847-82A7-5073FA35CD5D}"/>
              </a:ext>
            </a:extLst>
          </p:cNvPr>
          <p:cNvSpPr>
            <a:spLocks noGrp="1"/>
          </p:cNvSpPr>
          <p:nvPr>
            <p:ph idx="1"/>
          </p:nvPr>
        </p:nvSpPr>
        <p:spPr/>
        <p:txBody>
          <a:bodyPr/>
          <a:lstStyle/>
          <a:p>
            <a:r>
              <a:rPr lang="en-US" dirty="0"/>
              <a:t>New types of data (Wind, </a:t>
            </a:r>
            <a:r>
              <a:rPr lang="en-US" dirty="0" err="1"/>
              <a:t>ect</a:t>
            </a:r>
            <a:r>
              <a:rPr lang="en-US" dirty="0"/>
              <a:t>…)</a:t>
            </a:r>
          </a:p>
          <a:p>
            <a:r>
              <a:rPr lang="en-US" dirty="0"/>
              <a:t>Analyze daily data and assign to groups</a:t>
            </a:r>
          </a:p>
          <a:p>
            <a:r>
              <a:rPr lang="en-US" dirty="0"/>
              <a:t>Questions: Is the stability of the upwelling breaking down?</a:t>
            </a:r>
          </a:p>
          <a:p>
            <a:endParaRPr lang="en-US" dirty="0"/>
          </a:p>
          <a:p>
            <a:endParaRPr lang="en-US" dirty="0"/>
          </a:p>
        </p:txBody>
      </p:sp>
    </p:spTree>
    <p:extLst>
      <p:ext uri="{BB962C8B-B14F-4D97-AF65-F5344CB8AC3E}">
        <p14:creationId xmlns:p14="http://schemas.microsoft.com/office/powerpoint/2010/main" val="39733515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183" y="238030"/>
            <a:ext cx="8042276" cy="652052"/>
          </a:xfrm>
        </p:spPr>
        <p:txBody>
          <a:bodyPr/>
          <a:lstStyle/>
          <a:p>
            <a:r>
              <a:rPr lang="en-US" sz="3600" dirty="0"/>
              <a:t>Next Steps (Algorithms)</a:t>
            </a:r>
          </a:p>
        </p:txBody>
      </p:sp>
      <p:sp>
        <p:nvSpPr>
          <p:cNvPr id="3" name="Content Placeholder 2"/>
          <p:cNvSpPr>
            <a:spLocks noGrp="1"/>
          </p:cNvSpPr>
          <p:nvPr>
            <p:ph idx="1"/>
          </p:nvPr>
        </p:nvSpPr>
        <p:spPr>
          <a:xfrm>
            <a:off x="337818" y="1283241"/>
            <a:ext cx="4571999" cy="4864100"/>
          </a:xfrm>
        </p:spPr>
        <p:txBody>
          <a:bodyPr>
            <a:normAutofit/>
          </a:bodyPr>
          <a:lstStyle/>
          <a:p>
            <a:r>
              <a:rPr lang="en-US" dirty="0"/>
              <a:t>Using different grouping algorithms</a:t>
            </a:r>
          </a:p>
          <a:p>
            <a:r>
              <a:rPr lang="en-US" dirty="0"/>
              <a:t>DBSCAN, Hierarchical clustering…</a:t>
            </a:r>
          </a:p>
          <a:p>
            <a:r>
              <a:rPr lang="en-US" dirty="0"/>
              <a:t>Anomaly detection algorithms</a:t>
            </a:r>
          </a:p>
          <a:p>
            <a:r>
              <a:rPr lang="en-US" dirty="0"/>
              <a:t>Neural networks</a:t>
            </a:r>
          </a:p>
          <a:p>
            <a:endParaRPr lang="en-US" dirty="0"/>
          </a:p>
          <a:p>
            <a:endParaRPr lang="en-US" dirty="0"/>
          </a:p>
        </p:txBody>
      </p:sp>
      <p:pic>
        <p:nvPicPr>
          <p:cNvPr id="5" name="Picture 4">
            <a:extLst>
              <a:ext uri="{FF2B5EF4-FFF2-40B4-BE49-F238E27FC236}">
                <a16:creationId xmlns:a16="http://schemas.microsoft.com/office/drawing/2014/main" id="{CC88A5F0-041D-C54E-B189-A5E2EE27007D}"/>
              </a:ext>
            </a:extLst>
          </p:cNvPr>
          <p:cNvPicPr>
            <a:picLocks noChangeAspect="1"/>
          </p:cNvPicPr>
          <p:nvPr/>
        </p:nvPicPr>
        <p:blipFill>
          <a:blip r:embed="rId3"/>
          <a:stretch>
            <a:fillRect/>
          </a:stretch>
        </p:blipFill>
        <p:spPr>
          <a:xfrm>
            <a:off x="3706359" y="4351290"/>
            <a:ext cx="5437641" cy="2446938"/>
          </a:xfrm>
          <a:prstGeom prst="rect">
            <a:avLst/>
          </a:prstGeom>
        </p:spPr>
      </p:pic>
      <p:pic>
        <p:nvPicPr>
          <p:cNvPr id="6" name="Picture 5" descr="different_sizes_kmeans-1.png">
            <a:extLst>
              <a:ext uri="{FF2B5EF4-FFF2-40B4-BE49-F238E27FC236}">
                <a16:creationId xmlns:a16="http://schemas.microsoft.com/office/drawing/2014/main" id="{6A11AA4A-A222-7541-81AE-DBC0A7AE1546}"/>
              </a:ext>
            </a:extLst>
          </p:cNvPr>
          <p:cNvPicPr>
            <a:picLocks noChangeAspect="1"/>
          </p:cNvPicPr>
          <p:nvPr/>
        </p:nvPicPr>
        <p:blipFill rotWithShape="1">
          <a:blip r:embed="rId4">
            <a:extLst>
              <a:ext uri="{28A0092B-C50C-407E-A947-70E740481C1C}">
                <a14:useLocalDpi xmlns:a14="http://schemas.microsoft.com/office/drawing/2010/main" val="0"/>
              </a:ext>
            </a:extLst>
          </a:blip>
          <a:srcRect l="8757" t="2506" r="28713" b="9050"/>
          <a:stretch/>
        </p:blipFill>
        <p:spPr>
          <a:xfrm>
            <a:off x="6903232" y="890082"/>
            <a:ext cx="2255520" cy="3190240"/>
          </a:xfrm>
          <a:prstGeom prst="rect">
            <a:avLst/>
          </a:prstGeom>
        </p:spPr>
      </p:pic>
      <p:pic>
        <p:nvPicPr>
          <p:cNvPr id="7" name="Picture 6" descr="plot_kmeans-1.png">
            <a:extLst>
              <a:ext uri="{FF2B5EF4-FFF2-40B4-BE49-F238E27FC236}">
                <a16:creationId xmlns:a16="http://schemas.microsoft.com/office/drawing/2014/main" id="{427A39E1-12E8-8646-AB5A-1E62B0B7342C}"/>
              </a:ext>
            </a:extLst>
          </p:cNvPr>
          <p:cNvPicPr>
            <a:picLocks noChangeAspect="1"/>
          </p:cNvPicPr>
          <p:nvPr/>
        </p:nvPicPr>
        <p:blipFill rotWithShape="1">
          <a:blip r:embed="rId5">
            <a:extLst>
              <a:ext uri="{28A0092B-C50C-407E-A947-70E740481C1C}">
                <a14:useLocalDpi xmlns:a14="http://schemas.microsoft.com/office/drawing/2010/main" val="0"/>
              </a:ext>
            </a:extLst>
          </a:blip>
          <a:srcRect l="7922" t="2581" r="31745" b="7037"/>
          <a:stretch/>
        </p:blipFill>
        <p:spPr>
          <a:xfrm>
            <a:off x="4430171" y="897431"/>
            <a:ext cx="2129625" cy="3190241"/>
          </a:xfrm>
          <a:prstGeom prst="rect">
            <a:avLst/>
          </a:prstGeom>
        </p:spPr>
      </p:pic>
    </p:spTree>
    <p:extLst>
      <p:ext uri="{BB962C8B-B14F-4D97-AF65-F5344CB8AC3E}">
        <p14:creationId xmlns:p14="http://schemas.microsoft.com/office/powerpoint/2010/main" val="4010069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8B85D-F310-3044-B29F-A005E33AC9B9}"/>
              </a:ext>
            </a:extLst>
          </p:cNvPr>
          <p:cNvSpPr>
            <a:spLocks noGrp="1"/>
          </p:cNvSpPr>
          <p:nvPr>
            <p:ph type="title"/>
          </p:nvPr>
        </p:nvSpPr>
        <p:spPr>
          <a:xfrm>
            <a:off x="549275" y="107576"/>
            <a:ext cx="8042276" cy="1336956"/>
          </a:xfrm>
        </p:spPr>
        <p:txBody>
          <a:bodyPr anchor="b">
            <a:normAutofit/>
          </a:bodyPr>
          <a:lstStyle/>
          <a:p>
            <a:r>
              <a:rPr lang="en-US" dirty="0"/>
              <a:t>(Image)</a:t>
            </a:r>
          </a:p>
        </p:txBody>
      </p:sp>
      <p:pic>
        <p:nvPicPr>
          <p:cNvPr id="8" name="Content Placeholder 7">
            <a:extLst>
              <a:ext uri="{FF2B5EF4-FFF2-40B4-BE49-F238E27FC236}">
                <a16:creationId xmlns:a16="http://schemas.microsoft.com/office/drawing/2014/main" id="{50E18824-0D28-974B-B535-2B74EBF56FF0}"/>
              </a:ext>
            </a:extLst>
          </p:cNvPr>
          <p:cNvPicPr>
            <a:picLocks noGrp="1" noChangeAspect="1"/>
          </p:cNvPicPr>
          <p:nvPr>
            <p:ph idx="1"/>
          </p:nvPr>
        </p:nvPicPr>
        <p:blipFill rotWithShape="1">
          <a:blip r:embed="rId3"/>
          <a:srcRect t="3880" r="-1" b="-1"/>
          <a:stretch/>
        </p:blipFill>
        <p:spPr>
          <a:xfrm>
            <a:off x="-1562436" y="0"/>
            <a:ext cx="12698331" cy="6858000"/>
          </a:xfrm>
          <a:noFill/>
        </p:spPr>
      </p:pic>
      <p:sp>
        <p:nvSpPr>
          <p:cNvPr id="4" name="TextBox 3">
            <a:extLst>
              <a:ext uri="{FF2B5EF4-FFF2-40B4-BE49-F238E27FC236}">
                <a16:creationId xmlns:a16="http://schemas.microsoft.com/office/drawing/2014/main" id="{E0D283D5-546E-2544-9099-20A790A13072}"/>
              </a:ext>
            </a:extLst>
          </p:cNvPr>
          <p:cNvSpPr txBox="1"/>
          <p:nvPr/>
        </p:nvSpPr>
        <p:spPr>
          <a:xfrm>
            <a:off x="0" y="4572000"/>
            <a:ext cx="12150726" cy="707886"/>
          </a:xfrm>
          <a:prstGeom prst="rect">
            <a:avLst/>
          </a:prstGeom>
          <a:solidFill>
            <a:srgbClr val="FFFFFF">
              <a:alpha val="75000"/>
            </a:srgbClr>
          </a:solidFill>
        </p:spPr>
        <p:txBody>
          <a:bodyPr wrap="square" rtlCol="0">
            <a:spAutoFit/>
          </a:bodyPr>
          <a:lstStyle/>
          <a:p>
            <a:r>
              <a:rPr lang="en-US" sz="4000" b="1" dirty="0"/>
              <a:t>jacob.t.zikan.23@Dartmouth.edu</a:t>
            </a:r>
          </a:p>
        </p:txBody>
      </p:sp>
    </p:spTree>
    <p:extLst>
      <p:ext uri="{BB962C8B-B14F-4D97-AF65-F5344CB8AC3E}">
        <p14:creationId xmlns:p14="http://schemas.microsoft.com/office/powerpoint/2010/main" val="4265674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lot_kmeans-1.png">
            <a:extLst>
              <a:ext uri="{FF2B5EF4-FFF2-40B4-BE49-F238E27FC236}">
                <a16:creationId xmlns:a16="http://schemas.microsoft.com/office/drawing/2014/main" id="{B2D48AEB-4E51-A24D-96B6-0BE4477B2C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828" y="1411493"/>
            <a:ext cx="4028092" cy="4028092"/>
          </a:xfrm>
          <a:prstGeom prst="rect">
            <a:avLst/>
          </a:prstGeom>
        </p:spPr>
      </p:pic>
      <p:pic>
        <p:nvPicPr>
          <p:cNvPr id="4" name="Picture 3">
            <a:extLst>
              <a:ext uri="{FF2B5EF4-FFF2-40B4-BE49-F238E27FC236}">
                <a16:creationId xmlns:a16="http://schemas.microsoft.com/office/drawing/2014/main" id="{60CB0017-CABF-B745-8796-BDBBA5916C0B}"/>
              </a:ext>
            </a:extLst>
          </p:cNvPr>
          <p:cNvPicPr>
            <a:picLocks noChangeAspect="1"/>
          </p:cNvPicPr>
          <p:nvPr/>
        </p:nvPicPr>
        <p:blipFill>
          <a:blip r:embed="rId4"/>
          <a:stretch>
            <a:fillRect/>
          </a:stretch>
        </p:blipFill>
        <p:spPr>
          <a:xfrm>
            <a:off x="3156932" y="1673239"/>
            <a:ext cx="5987068" cy="3766346"/>
          </a:xfrm>
          <a:prstGeom prst="rect">
            <a:avLst/>
          </a:prstGeom>
        </p:spPr>
      </p:pic>
    </p:spTree>
    <p:extLst>
      <p:ext uri="{BB962C8B-B14F-4D97-AF65-F5344CB8AC3E}">
        <p14:creationId xmlns:p14="http://schemas.microsoft.com/office/powerpoint/2010/main" val="2471148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a:extLst>
              <a:ext uri="{FF2B5EF4-FFF2-40B4-BE49-F238E27FC236}">
                <a16:creationId xmlns:a16="http://schemas.microsoft.com/office/drawing/2014/main" id="{E7BC6A47-2158-814F-B19C-77085EF9AA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488" y="2451450"/>
            <a:ext cx="7682215" cy="440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A23BACFB-1436-754D-A481-092C43EBAF26}"/>
              </a:ext>
            </a:extLst>
          </p:cNvPr>
          <p:cNvSpPr/>
          <p:nvPr/>
        </p:nvSpPr>
        <p:spPr>
          <a:xfrm>
            <a:off x="390646" y="1179746"/>
            <a:ext cx="7847636" cy="1061829"/>
          </a:xfrm>
          <a:prstGeom prst="rect">
            <a:avLst/>
          </a:prstGeom>
        </p:spPr>
        <p:txBody>
          <a:bodyPr wrap="square">
            <a:spAutoFit/>
          </a:bodyPr>
          <a:lstStyle/>
          <a:p>
            <a:pPr algn="ctr"/>
            <a:r>
              <a:rPr lang="en-US" sz="2100" spc="-1" dirty="0">
                <a:solidFill>
                  <a:srgbClr val="000000"/>
                </a:solidFill>
                <a:uFill>
                  <a:solidFill>
                    <a:srgbClr val="FFFFFF"/>
                  </a:solidFill>
                </a:uFill>
              </a:rPr>
              <a:t>Coastal upwelling is a process by which winds create surface water displacement that causes cold, nutrient rich, water to come from the ocean floor to the surface</a:t>
            </a:r>
            <a:endParaRPr lang="en-US" sz="2100" dirty="0"/>
          </a:p>
        </p:txBody>
      </p:sp>
      <p:sp>
        <p:nvSpPr>
          <p:cNvPr id="4" name="Title 1">
            <a:extLst>
              <a:ext uri="{FF2B5EF4-FFF2-40B4-BE49-F238E27FC236}">
                <a16:creationId xmlns:a16="http://schemas.microsoft.com/office/drawing/2014/main" id="{78923D6C-2180-614A-BA5E-3801AE4CDFAF}"/>
              </a:ext>
            </a:extLst>
          </p:cNvPr>
          <p:cNvSpPr txBox="1">
            <a:spLocks/>
          </p:cNvSpPr>
          <p:nvPr/>
        </p:nvSpPr>
        <p:spPr>
          <a:xfrm>
            <a:off x="390646" y="247985"/>
            <a:ext cx="8042276" cy="907288"/>
          </a:xfrm>
          <a:prstGeom prst="rect">
            <a:avLst/>
          </a:prstGeom>
        </p:spPr>
        <p:txBody>
          <a:bodyPr/>
          <a:lstStyle>
            <a:lvl1pPr algn="ctr" defTabSz="914400" rtl="0" eaLnBrk="1" latinLnBrk="0" hangingPunct="1">
              <a:spcBef>
                <a:spcPct val="0"/>
              </a:spcBef>
              <a:buNone/>
              <a:defRPr sz="4600" kern="1200">
                <a:solidFill>
                  <a:schemeClr val="accent1"/>
                </a:solidFill>
                <a:latin typeface="+mj-lt"/>
                <a:ea typeface="+mj-ea"/>
                <a:cs typeface="+mj-cs"/>
              </a:defRPr>
            </a:lvl1pPr>
          </a:lstStyle>
          <a:p>
            <a:r>
              <a:rPr lang="en-US" dirty="0"/>
              <a:t>Objective</a:t>
            </a:r>
          </a:p>
        </p:txBody>
      </p:sp>
    </p:spTree>
    <p:extLst>
      <p:ext uri="{BB962C8B-B14F-4D97-AF65-F5344CB8AC3E}">
        <p14:creationId xmlns:p14="http://schemas.microsoft.com/office/powerpoint/2010/main" val="3676505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B5367-DE25-334B-A269-4FFFB6EC587C}"/>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03E2F4D8-AA78-BB45-AFDB-D0A7E6FD78C4}"/>
              </a:ext>
            </a:extLst>
          </p:cNvPr>
          <p:cNvSpPr>
            <a:spLocks noGrp="1"/>
          </p:cNvSpPr>
          <p:nvPr>
            <p:ph type="subTitle" idx="1"/>
          </p:nvPr>
        </p:nvSpPr>
        <p:spPr/>
        <p:txBody>
          <a:bodyPr/>
          <a:lstStyle/>
          <a:p>
            <a:endParaRPr lang="en-US"/>
          </a:p>
        </p:txBody>
      </p:sp>
      <p:pic>
        <p:nvPicPr>
          <p:cNvPr id="2050" name="Picture 2">
            <a:extLst>
              <a:ext uri="{FF2B5EF4-FFF2-40B4-BE49-F238E27FC236}">
                <a16:creationId xmlns:a16="http://schemas.microsoft.com/office/drawing/2014/main" id="{A6B47ACC-A4FA-0144-A9C4-44961E8C8D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8240" y="2108687"/>
            <a:ext cx="6498158" cy="34419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48FF529-32F0-ED4E-A0B1-C70864B59FD5}"/>
              </a:ext>
            </a:extLst>
          </p:cNvPr>
          <p:cNvSpPr txBox="1"/>
          <p:nvPr/>
        </p:nvSpPr>
        <p:spPr>
          <a:xfrm>
            <a:off x="1322921" y="5678255"/>
            <a:ext cx="6772275" cy="715581"/>
          </a:xfrm>
          <a:prstGeom prst="rect">
            <a:avLst/>
          </a:prstGeom>
          <a:noFill/>
        </p:spPr>
        <p:txBody>
          <a:bodyPr wrap="square" rtlCol="0">
            <a:spAutoFit/>
          </a:bodyPr>
          <a:lstStyle/>
          <a:p>
            <a:r>
              <a:rPr lang="en-US" sz="1350" dirty="0" err="1"/>
              <a:t>Kämpf</a:t>
            </a:r>
            <a:r>
              <a:rPr lang="en-US" sz="1350" dirty="0"/>
              <a:t> J., Chapman P. (2016) The Functioning of Coastal Upwelling Systems. In: Upwelling Systems of the World. Springer, Cham. https://</a:t>
            </a:r>
            <a:r>
              <a:rPr lang="en-US" sz="1350" dirty="0" err="1"/>
              <a:t>doi.org</a:t>
            </a:r>
            <a:r>
              <a:rPr lang="en-US" sz="1350" dirty="0"/>
              <a:t>/10.1007/978-3-319-42524-5_2</a:t>
            </a:r>
          </a:p>
        </p:txBody>
      </p:sp>
      <p:sp>
        <p:nvSpPr>
          <p:cNvPr id="5" name="Rectangle 4">
            <a:extLst>
              <a:ext uri="{FF2B5EF4-FFF2-40B4-BE49-F238E27FC236}">
                <a16:creationId xmlns:a16="http://schemas.microsoft.com/office/drawing/2014/main" id="{BA3856C1-AAFA-1845-90BE-70BC80519454}"/>
              </a:ext>
            </a:extLst>
          </p:cNvPr>
          <p:cNvSpPr/>
          <p:nvPr/>
        </p:nvSpPr>
        <p:spPr>
          <a:xfrm>
            <a:off x="483501" y="492430"/>
            <a:ext cx="7847636" cy="923330"/>
          </a:xfrm>
          <a:prstGeom prst="rect">
            <a:avLst/>
          </a:prstGeom>
        </p:spPr>
        <p:txBody>
          <a:bodyPr wrap="square">
            <a:spAutoFit/>
          </a:bodyPr>
          <a:lstStyle/>
          <a:p>
            <a:pPr algn="ctr"/>
            <a:r>
              <a:rPr lang="en-US" sz="2700" spc="-1" dirty="0">
                <a:solidFill>
                  <a:srgbClr val="000000"/>
                </a:solidFill>
                <a:uFill>
                  <a:solidFill>
                    <a:srgbClr val="FFFFFF"/>
                  </a:solidFill>
                </a:uFill>
              </a:rPr>
              <a:t>The South east Arabian Sea (SEAS) is one of world’s major upwelling zones</a:t>
            </a:r>
            <a:endParaRPr lang="en-US" sz="2700" dirty="0"/>
          </a:p>
        </p:txBody>
      </p:sp>
      <p:sp>
        <p:nvSpPr>
          <p:cNvPr id="7" name="Rounded Rectangular Callout 6">
            <a:extLst>
              <a:ext uri="{FF2B5EF4-FFF2-40B4-BE49-F238E27FC236}">
                <a16:creationId xmlns:a16="http://schemas.microsoft.com/office/drawing/2014/main" id="{130C317C-8594-C946-B51C-A0ADB2842960}"/>
              </a:ext>
            </a:extLst>
          </p:cNvPr>
          <p:cNvSpPr/>
          <p:nvPr/>
        </p:nvSpPr>
        <p:spPr>
          <a:xfrm>
            <a:off x="7143537" y="1655280"/>
            <a:ext cx="1228936" cy="1462304"/>
          </a:xfrm>
          <a:prstGeom prst="wedgeRoundRectCallout">
            <a:avLst>
              <a:gd name="adj1" fmla="val -173130"/>
              <a:gd name="adj2" fmla="val 78919"/>
              <a:gd name="adj3" fmla="val 16667"/>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350" b="1" dirty="0">
                <a:solidFill>
                  <a:schemeClr val="tx1"/>
                </a:solidFill>
              </a:rPr>
              <a:t>SEAS Coastal upwelling zone driven by summer monsoon</a:t>
            </a:r>
          </a:p>
        </p:txBody>
      </p:sp>
    </p:spTree>
    <p:extLst>
      <p:ext uri="{BB962C8B-B14F-4D97-AF65-F5344CB8AC3E}">
        <p14:creationId xmlns:p14="http://schemas.microsoft.com/office/powerpoint/2010/main" val="2968133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6" descr="Related image">
            <a:extLst>
              <a:ext uri="{FF2B5EF4-FFF2-40B4-BE49-F238E27FC236}">
                <a16:creationId xmlns:a16="http://schemas.microsoft.com/office/drawing/2014/main" id="{3BFB1D66-CB7A-324A-945B-0A114EDEAA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035" r="22858"/>
          <a:stretch>
            <a:fillRect/>
          </a:stretch>
        </p:blipFill>
        <p:spPr bwMode="auto">
          <a:xfrm>
            <a:off x="62863" y="2894139"/>
            <a:ext cx="3958679" cy="3222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07" name="Group 4">
            <a:extLst>
              <a:ext uri="{FF2B5EF4-FFF2-40B4-BE49-F238E27FC236}">
                <a16:creationId xmlns:a16="http://schemas.microsoft.com/office/drawing/2014/main" id="{99D958AC-B38D-3F4E-B52C-642407F6A2FA}"/>
              </a:ext>
            </a:extLst>
          </p:cNvPr>
          <p:cNvGrpSpPr>
            <a:grpSpLocks/>
          </p:cNvGrpSpPr>
          <p:nvPr/>
        </p:nvGrpSpPr>
        <p:grpSpPr bwMode="auto">
          <a:xfrm>
            <a:off x="4572000" y="2403241"/>
            <a:ext cx="4320958" cy="3698959"/>
            <a:chOff x="3733800" y="1002268"/>
            <a:chExt cx="4831977" cy="4103132"/>
          </a:xfrm>
        </p:grpSpPr>
        <p:pic>
          <p:nvPicPr>
            <p:cNvPr id="21509" name="Picture 1">
              <a:extLst>
                <a:ext uri="{FF2B5EF4-FFF2-40B4-BE49-F238E27FC236}">
                  <a16:creationId xmlns:a16="http://schemas.microsoft.com/office/drawing/2014/main" id="{1768ECA4-1AAF-724D-A185-00135679E0E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1371600"/>
              <a:ext cx="4831977"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reeform 2">
              <a:extLst>
                <a:ext uri="{FF2B5EF4-FFF2-40B4-BE49-F238E27FC236}">
                  <a16:creationId xmlns:a16="http://schemas.microsoft.com/office/drawing/2014/main" id="{1EB312DD-3E10-1546-958F-C6D7AE67190C}"/>
                </a:ext>
              </a:extLst>
            </p:cNvPr>
            <p:cNvSpPr>
              <a:spLocks/>
            </p:cNvSpPr>
            <p:nvPr/>
          </p:nvSpPr>
          <p:spPr bwMode="auto">
            <a:xfrm>
              <a:off x="5905500" y="1993900"/>
              <a:ext cx="889000" cy="1879600"/>
            </a:xfrm>
            <a:custGeom>
              <a:avLst/>
              <a:gdLst>
                <a:gd name="T0" fmla="*/ 0 w 889000"/>
                <a:gd name="T1" fmla="*/ 0 h 1879600"/>
                <a:gd name="T2" fmla="*/ 63500 w 889000"/>
                <a:gd name="T3" fmla="*/ 50800 h 1879600"/>
                <a:gd name="T4" fmla="*/ 114300 w 889000"/>
                <a:gd name="T5" fmla="*/ 114300 h 1879600"/>
                <a:gd name="T6" fmla="*/ 127000 w 889000"/>
                <a:gd name="T7" fmla="*/ 152400 h 1879600"/>
                <a:gd name="T8" fmla="*/ 190500 w 889000"/>
                <a:gd name="T9" fmla="*/ 228600 h 1879600"/>
                <a:gd name="T10" fmla="*/ 203200 w 889000"/>
                <a:gd name="T11" fmla="*/ 266700 h 1879600"/>
                <a:gd name="T12" fmla="*/ 254000 w 889000"/>
                <a:gd name="T13" fmla="*/ 342900 h 1879600"/>
                <a:gd name="T14" fmla="*/ 279400 w 889000"/>
                <a:gd name="T15" fmla="*/ 381000 h 1879600"/>
                <a:gd name="T16" fmla="*/ 304800 w 889000"/>
                <a:gd name="T17" fmla="*/ 419100 h 1879600"/>
                <a:gd name="T18" fmla="*/ 330200 w 889000"/>
                <a:gd name="T19" fmla="*/ 495300 h 1879600"/>
                <a:gd name="T20" fmla="*/ 381000 w 889000"/>
                <a:gd name="T21" fmla="*/ 571500 h 1879600"/>
                <a:gd name="T22" fmla="*/ 406400 w 889000"/>
                <a:gd name="T23" fmla="*/ 647700 h 1879600"/>
                <a:gd name="T24" fmla="*/ 419100 w 889000"/>
                <a:gd name="T25" fmla="*/ 685800 h 1879600"/>
                <a:gd name="T26" fmla="*/ 431800 w 889000"/>
                <a:gd name="T27" fmla="*/ 749300 h 1879600"/>
                <a:gd name="T28" fmla="*/ 444500 w 889000"/>
                <a:gd name="T29" fmla="*/ 825500 h 1879600"/>
                <a:gd name="T30" fmla="*/ 469900 w 889000"/>
                <a:gd name="T31" fmla="*/ 901700 h 1879600"/>
                <a:gd name="T32" fmla="*/ 482600 w 889000"/>
                <a:gd name="T33" fmla="*/ 939800 h 1879600"/>
                <a:gd name="T34" fmla="*/ 508000 w 889000"/>
                <a:gd name="T35" fmla="*/ 977900 h 1879600"/>
                <a:gd name="T36" fmla="*/ 520700 w 889000"/>
                <a:gd name="T37" fmla="*/ 1016000 h 1879600"/>
                <a:gd name="T38" fmla="*/ 546100 w 889000"/>
                <a:gd name="T39" fmla="*/ 1054100 h 1879600"/>
                <a:gd name="T40" fmla="*/ 571500 w 889000"/>
                <a:gd name="T41" fmla="*/ 1168400 h 1879600"/>
                <a:gd name="T42" fmla="*/ 584200 w 889000"/>
                <a:gd name="T43" fmla="*/ 1206500 h 1879600"/>
                <a:gd name="T44" fmla="*/ 596900 w 889000"/>
                <a:gd name="T45" fmla="*/ 1308100 h 1879600"/>
                <a:gd name="T46" fmla="*/ 609600 w 889000"/>
                <a:gd name="T47" fmla="*/ 1384300 h 1879600"/>
                <a:gd name="T48" fmla="*/ 635000 w 889000"/>
                <a:gd name="T49" fmla="*/ 1460500 h 1879600"/>
                <a:gd name="T50" fmla="*/ 647700 w 889000"/>
                <a:gd name="T51" fmla="*/ 1498600 h 1879600"/>
                <a:gd name="T52" fmla="*/ 685800 w 889000"/>
                <a:gd name="T53" fmla="*/ 1625600 h 1879600"/>
                <a:gd name="T54" fmla="*/ 698500 w 889000"/>
                <a:gd name="T55" fmla="*/ 1663700 h 1879600"/>
                <a:gd name="T56" fmla="*/ 711200 w 889000"/>
                <a:gd name="T57" fmla="*/ 1701800 h 1879600"/>
                <a:gd name="T58" fmla="*/ 749300 w 889000"/>
                <a:gd name="T59" fmla="*/ 1714500 h 1879600"/>
                <a:gd name="T60" fmla="*/ 787400 w 889000"/>
                <a:gd name="T61" fmla="*/ 1752600 h 1879600"/>
                <a:gd name="T62" fmla="*/ 863600 w 889000"/>
                <a:gd name="T63" fmla="*/ 1803400 h 1879600"/>
                <a:gd name="T64" fmla="*/ 889000 w 889000"/>
                <a:gd name="T65" fmla="*/ 1879600 h 187960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89000" h="1879600">
                  <a:moveTo>
                    <a:pt x="0" y="0"/>
                  </a:moveTo>
                  <a:cubicBezTo>
                    <a:pt x="21167" y="16933"/>
                    <a:pt x="45859" y="30219"/>
                    <a:pt x="63500" y="50800"/>
                  </a:cubicBezTo>
                  <a:cubicBezTo>
                    <a:pt x="145291" y="146223"/>
                    <a:pt x="-8212" y="32626"/>
                    <a:pt x="114300" y="114300"/>
                  </a:cubicBezTo>
                  <a:cubicBezTo>
                    <a:pt x="118533" y="127000"/>
                    <a:pt x="119574" y="141261"/>
                    <a:pt x="127000" y="152400"/>
                  </a:cubicBezTo>
                  <a:cubicBezTo>
                    <a:pt x="183175" y="236662"/>
                    <a:pt x="148949" y="145498"/>
                    <a:pt x="190500" y="228600"/>
                  </a:cubicBezTo>
                  <a:cubicBezTo>
                    <a:pt x="196487" y="240574"/>
                    <a:pt x="196699" y="254998"/>
                    <a:pt x="203200" y="266700"/>
                  </a:cubicBezTo>
                  <a:cubicBezTo>
                    <a:pt x="218025" y="293385"/>
                    <a:pt x="237067" y="317500"/>
                    <a:pt x="254000" y="342900"/>
                  </a:cubicBezTo>
                  <a:lnTo>
                    <a:pt x="279400" y="381000"/>
                  </a:lnTo>
                  <a:cubicBezTo>
                    <a:pt x="287867" y="393700"/>
                    <a:pt x="299973" y="404620"/>
                    <a:pt x="304800" y="419100"/>
                  </a:cubicBezTo>
                  <a:cubicBezTo>
                    <a:pt x="313267" y="444500"/>
                    <a:pt x="315348" y="473023"/>
                    <a:pt x="330200" y="495300"/>
                  </a:cubicBezTo>
                  <a:cubicBezTo>
                    <a:pt x="347133" y="520700"/>
                    <a:pt x="371347" y="542540"/>
                    <a:pt x="381000" y="571500"/>
                  </a:cubicBezTo>
                  <a:lnTo>
                    <a:pt x="406400" y="647700"/>
                  </a:lnTo>
                  <a:cubicBezTo>
                    <a:pt x="410633" y="660400"/>
                    <a:pt x="416475" y="672673"/>
                    <a:pt x="419100" y="685800"/>
                  </a:cubicBezTo>
                  <a:cubicBezTo>
                    <a:pt x="423333" y="706967"/>
                    <a:pt x="427939" y="728062"/>
                    <a:pt x="431800" y="749300"/>
                  </a:cubicBezTo>
                  <a:cubicBezTo>
                    <a:pt x="436406" y="774635"/>
                    <a:pt x="438255" y="800518"/>
                    <a:pt x="444500" y="825500"/>
                  </a:cubicBezTo>
                  <a:cubicBezTo>
                    <a:pt x="450994" y="851475"/>
                    <a:pt x="461433" y="876300"/>
                    <a:pt x="469900" y="901700"/>
                  </a:cubicBezTo>
                  <a:cubicBezTo>
                    <a:pt x="474133" y="914400"/>
                    <a:pt x="475174" y="928661"/>
                    <a:pt x="482600" y="939800"/>
                  </a:cubicBezTo>
                  <a:cubicBezTo>
                    <a:pt x="491067" y="952500"/>
                    <a:pt x="501174" y="964248"/>
                    <a:pt x="508000" y="977900"/>
                  </a:cubicBezTo>
                  <a:cubicBezTo>
                    <a:pt x="513987" y="989874"/>
                    <a:pt x="514713" y="1004026"/>
                    <a:pt x="520700" y="1016000"/>
                  </a:cubicBezTo>
                  <a:cubicBezTo>
                    <a:pt x="527526" y="1029652"/>
                    <a:pt x="539274" y="1040448"/>
                    <a:pt x="546100" y="1054100"/>
                  </a:cubicBezTo>
                  <a:cubicBezTo>
                    <a:pt x="563254" y="1088407"/>
                    <a:pt x="563696" y="1133280"/>
                    <a:pt x="571500" y="1168400"/>
                  </a:cubicBezTo>
                  <a:cubicBezTo>
                    <a:pt x="574404" y="1181468"/>
                    <a:pt x="579967" y="1193800"/>
                    <a:pt x="584200" y="1206500"/>
                  </a:cubicBezTo>
                  <a:cubicBezTo>
                    <a:pt x="588433" y="1240367"/>
                    <a:pt x="592073" y="1274313"/>
                    <a:pt x="596900" y="1308100"/>
                  </a:cubicBezTo>
                  <a:cubicBezTo>
                    <a:pt x="600542" y="1333592"/>
                    <a:pt x="603355" y="1359318"/>
                    <a:pt x="609600" y="1384300"/>
                  </a:cubicBezTo>
                  <a:cubicBezTo>
                    <a:pt x="616094" y="1410275"/>
                    <a:pt x="626533" y="1435100"/>
                    <a:pt x="635000" y="1460500"/>
                  </a:cubicBezTo>
                  <a:cubicBezTo>
                    <a:pt x="639233" y="1473200"/>
                    <a:pt x="644453" y="1485613"/>
                    <a:pt x="647700" y="1498600"/>
                  </a:cubicBezTo>
                  <a:cubicBezTo>
                    <a:pt x="666894" y="1575375"/>
                    <a:pt x="654880" y="1532841"/>
                    <a:pt x="685800" y="1625600"/>
                  </a:cubicBezTo>
                  <a:lnTo>
                    <a:pt x="698500" y="1663700"/>
                  </a:lnTo>
                  <a:cubicBezTo>
                    <a:pt x="702733" y="1676400"/>
                    <a:pt x="698500" y="1697567"/>
                    <a:pt x="711200" y="1701800"/>
                  </a:cubicBezTo>
                  <a:lnTo>
                    <a:pt x="749300" y="1714500"/>
                  </a:lnTo>
                  <a:cubicBezTo>
                    <a:pt x="762000" y="1727200"/>
                    <a:pt x="773223" y="1741573"/>
                    <a:pt x="787400" y="1752600"/>
                  </a:cubicBezTo>
                  <a:cubicBezTo>
                    <a:pt x="811497" y="1771342"/>
                    <a:pt x="863600" y="1803400"/>
                    <a:pt x="863600" y="1803400"/>
                  </a:cubicBezTo>
                  <a:lnTo>
                    <a:pt x="889000" y="1879600"/>
                  </a:lnTo>
                </a:path>
              </a:pathLst>
            </a:custGeom>
            <a:noFill/>
            <a:ln w="66675" cap="flat" cmpd="sng">
              <a:solidFill>
                <a:srgbClr val="008998"/>
              </a:solidFill>
              <a:prstDash val="solid"/>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sz="1350"/>
            </a:p>
          </p:txBody>
        </p:sp>
        <p:sp>
          <p:nvSpPr>
            <p:cNvPr id="21511" name="TextBox 3">
              <a:extLst>
                <a:ext uri="{FF2B5EF4-FFF2-40B4-BE49-F238E27FC236}">
                  <a16:creationId xmlns:a16="http://schemas.microsoft.com/office/drawing/2014/main" id="{B544382D-00C9-5F4A-94F6-53BD082EDB6A}"/>
                </a:ext>
              </a:extLst>
            </p:cNvPr>
            <p:cNvSpPr txBox="1">
              <a:spLocks noChangeArrowheads="1"/>
            </p:cNvSpPr>
            <p:nvPr/>
          </p:nvSpPr>
          <p:spPr bwMode="auto">
            <a:xfrm>
              <a:off x="5082829" y="1002268"/>
              <a:ext cx="2195304" cy="400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2"/>
                  </a:solidFill>
                  <a:latin typeface="Arial Narrow" panose="020B0604020202020204" pitchFamily="34" charset="0"/>
                </a:defRPr>
              </a:lvl1pPr>
              <a:lvl2pPr marL="742950" indent="-285750">
                <a:spcBef>
                  <a:spcPct val="20000"/>
                </a:spcBef>
                <a:buFont typeface="Arial" panose="020B0604020202020204" pitchFamily="34" charset="0"/>
                <a:buChar char="•"/>
                <a:defRPr sz="3200">
                  <a:solidFill>
                    <a:schemeClr val="tx2"/>
                  </a:solidFill>
                  <a:latin typeface="Arial Narrow" panose="020B0604020202020204" pitchFamily="34" charset="0"/>
                </a:defRPr>
              </a:lvl2pPr>
              <a:lvl3pPr marL="1143000" indent="-228600">
                <a:spcBef>
                  <a:spcPct val="20000"/>
                </a:spcBef>
                <a:buFont typeface="Arial" panose="020B0604020202020204" pitchFamily="34" charset="0"/>
                <a:buChar char="•"/>
                <a:defRPr sz="2800">
                  <a:solidFill>
                    <a:schemeClr val="tx2"/>
                  </a:solidFill>
                  <a:latin typeface="Arial Narrow" panose="020B0604020202020204" pitchFamily="34" charset="0"/>
                </a:defRPr>
              </a:lvl3pPr>
              <a:lvl4pPr marL="1600200" indent="-228600">
                <a:spcBef>
                  <a:spcPct val="20000"/>
                </a:spcBef>
                <a:buFont typeface="Arial" panose="020B0604020202020204" pitchFamily="34" charset="0"/>
                <a:buChar char="•"/>
                <a:defRPr sz="2800">
                  <a:solidFill>
                    <a:schemeClr val="tx2"/>
                  </a:solidFill>
                  <a:latin typeface="Arial Narrow" panose="020B0604020202020204" pitchFamily="34" charset="0"/>
                </a:defRPr>
              </a:lvl4pPr>
              <a:lvl5pPr marL="2057400" indent="-228600">
                <a:spcBef>
                  <a:spcPct val="20000"/>
                </a:spcBef>
                <a:buFont typeface="Arial" panose="020B0604020202020204" pitchFamily="34" charset="0"/>
                <a:buChar char="•"/>
                <a:defRPr sz="2800">
                  <a:solidFill>
                    <a:schemeClr val="tx2"/>
                  </a:solidFill>
                  <a:latin typeface="Arial Narrow"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800">
                  <a:solidFill>
                    <a:schemeClr val="tx2"/>
                  </a:solidFill>
                  <a:latin typeface="Arial Narrow"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800">
                  <a:solidFill>
                    <a:schemeClr val="tx2"/>
                  </a:solidFill>
                  <a:latin typeface="Arial Narrow"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800">
                  <a:solidFill>
                    <a:schemeClr val="tx2"/>
                  </a:solidFill>
                  <a:latin typeface="Arial Narrow"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800">
                  <a:solidFill>
                    <a:schemeClr val="tx2"/>
                  </a:solidFill>
                  <a:latin typeface="Arial Narrow" panose="020B0604020202020204" pitchFamily="34" charset="0"/>
                </a:defRPr>
              </a:lvl9pPr>
            </a:lstStyle>
            <a:p>
              <a:pPr>
                <a:spcBef>
                  <a:spcPct val="0"/>
                </a:spcBef>
                <a:buFontTx/>
                <a:buNone/>
              </a:pPr>
              <a:r>
                <a:rPr lang="en-US" altLang="en-US" sz="1350">
                  <a:solidFill>
                    <a:schemeClr val="tx1"/>
                  </a:solidFill>
                  <a:latin typeface="Arial" panose="020B0604020202020204" pitchFamily="34" charset="0"/>
                </a:rPr>
                <a:t>June to September</a:t>
              </a:r>
            </a:p>
          </p:txBody>
        </p:sp>
      </p:grpSp>
      <p:sp>
        <p:nvSpPr>
          <p:cNvPr id="21508" name="TextBox 5">
            <a:extLst>
              <a:ext uri="{FF2B5EF4-FFF2-40B4-BE49-F238E27FC236}">
                <a16:creationId xmlns:a16="http://schemas.microsoft.com/office/drawing/2014/main" id="{42F13B58-B4F3-354D-94F2-DCE124293D60}"/>
              </a:ext>
            </a:extLst>
          </p:cNvPr>
          <p:cNvSpPr txBox="1">
            <a:spLocks noChangeArrowheads="1"/>
          </p:cNvSpPr>
          <p:nvPr/>
        </p:nvSpPr>
        <p:spPr bwMode="auto">
          <a:xfrm>
            <a:off x="6493830" y="3391689"/>
            <a:ext cx="88678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2"/>
                </a:solidFill>
                <a:latin typeface="Arial Narrow" panose="020B0604020202020204" pitchFamily="34" charset="0"/>
              </a:defRPr>
            </a:lvl1pPr>
            <a:lvl2pPr marL="742950" indent="-285750">
              <a:spcBef>
                <a:spcPct val="20000"/>
              </a:spcBef>
              <a:buFont typeface="Arial" panose="020B0604020202020204" pitchFamily="34" charset="0"/>
              <a:buChar char="•"/>
              <a:defRPr sz="3200">
                <a:solidFill>
                  <a:schemeClr val="tx2"/>
                </a:solidFill>
                <a:latin typeface="Arial Narrow" panose="020B0604020202020204" pitchFamily="34" charset="0"/>
              </a:defRPr>
            </a:lvl2pPr>
            <a:lvl3pPr marL="1143000" indent="-228600">
              <a:spcBef>
                <a:spcPct val="20000"/>
              </a:spcBef>
              <a:buFont typeface="Arial" panose="020B0604020202020204" pitchFamily="34" charset="0"/>
              <a:buChar char="•"/>
              <a:defRPr sz="2800">
                <a:solidFill>
                  <a:schemeClr val="tx2"/>
                </a:solidFill>
                <a:latin typeface="Arial Narrow" panose="020B0604020202020204" pitchFamily="34" charset="0"/>
              </a:defRPr>
            </a:lvl3pPr>
            <a:lvl4pPr marL="1600200" indent="-228600">
              <a:spcBef>
                <a:spcPct val="20000"/>
              </a:spcBef>
              <a:buFont typeface="Arial" panose="020B0604020202020204" pitchFamily="34" charset="0"/>
              <a:buChar char="•"/>
              <a:defRPr sz="2800">
                <a:solidFill>
                  <a:schemeClr val="tx2"/>
                </a:solidFill>
                <a:latin typeface="Arial Narrow" panose="020B0604020202020204" pitchFamily="34" charset="0"/>
              </a:defRPr>
            </a:lvl4pPr>
            <a:lvl5pPr marL="2057400" indent="-228600">
              <a:spcBef>
                <a:spcPct val="20000"/>
              </a:spcBef>
              <a:buFont typeface="Arial" panose="020B0604020202020204" pitchFamily="34" charset="0"/>
              <a:buChar char="•"/>
              <a:defRPr sz="2800">
                <a:solidFill>
                  <a:schemeClr val="tx2"/>
                </a:solidFill>
                <a:latin typeface="Arial Narrow"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800">
                <a:solidFill>
                  <a:schemeClr val="tx2"/>
                </a:solidFill>
                <a:latin typeface="Arial Narrow"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800">
                <a:solidFill>
                  <a:schemeClr val="tx2"/>
                </a:solidFill>
                <a:latin typeface="Arial Narrow"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800">
                <a:solidFill>
                  <a:schemeClr val="tx2"/>
                </a:solidFill>
                <a:latin typeface="Arial Narrow"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800">
                <a:solidFill>
                  <a:schemeClr val="tx2"/>
                </a:solidFill>
                <a:latin typeface="Arial Narrow" panose="020B0604020202020204" pitchFamily="34" charset="0"/>
              </a:defRPr>
            </a:lvl9pPr>
          </a:lstStyle>
          <a:p>
            <a:pPr>
              <a:spcBef>
                <a:spcPct val="0"/>
              </a:spcBef>
              <a:buFontTx/>
              <a:buNone/>
            </a:pPr>
            <a:r>
              <a:rPr lang="en-US" altLang="en-US" sz="1350" dirty="0">
                <a:solidFill>
                  <a:schemeClr val="tx1"/>
                </a:solidFill>
                <a:latin typeface="Arial" panose="020B0604020202020204" pitchFamily="34" charset="0"/>
              </a:rPr>
              <a:t>Southern</a:t>
            </a:r>
          </a:p>
          <a:p>
            <a:pPr>
              <a:spcBef>
                <a:spcPct val="0"/>
              </a:spcBef>
              <a:buFontTx/>
              <a:buNone/>
            </a:pPr>
            <a:r>
              <a:rPr lang="en-US" altLang="en-US" sz="1350" dirty="0">
                <a:solidFill>
                  <a:schemeClr val="tx1"/>
                </a:solidFill>
                <a:latin typeface="Arial" panose="020B0604020202020204" pitchFamily="34" charset="0"/>
              </a:rPr>
              <a:t>India</a:t>
            </a:r>
          </a:p>
        </p:txBody>
      </p:sp>
      <p:sp>
        <p:nvSpPr>
          <p:cNvPr id="9" name="Rectangle 8">
            <a:extLst>
              <a:ext uri="{FF2B5EF4-FFF2-40B4-BE49-F238E27FC236}">
                <a16:creationId xmlns:a16="http://schemas.microsoft.com/office/drawing/2014/main" id="{E01CAE4E-F101-6041-BD94-AE60DDBC7266}"/>
              </a:ext>
            </a:extLst>
          </p:cNvPr>
          <p:cNvSpPr/>
          <p:nvPr/>
        </p:nvSpPr>
        <p:spPr>
          <a:xfrm>
            <a:off x="648182" y="691459"/>
            <a:ext cx="7847636" cy="1061829"/>
          </a:xfrm>
          <a:prstGeom prst="rect">
            <a:avLst/>
          </a:prstGeom>
        </p:spPr>
        <p:txBody>
          <a:bodyPr wrap="square">
            <a:spAutoFit/>
          </a:bodyPr>
          <a:lstStyle/>
          <a:p>
            <a:pPr algn="ctr"/>
            <a:r>
              <a:rPr lang="en-US" sz="2100" spc="-1" dirty="0">
                <a:solidFill>
                  <a:srgbClr val="000000"/>
                </a:solidFill>
                <a:uFill>
                  <a:solidFill>
                    <a:srgbClr val="FFFFFF"/>
                  </a:solidFill>
                </a:uFill>
              </a:rPr>
              <a:t>The South east Arabian Sea (SEAS) upwelling system is unique because it is seasonal and driven by the summer monsoon that brings high winds driving into the coast</a:t>
            </a:r>
            <a:endParaRPr lang="en-US" sz="2100" dirty="0"/>
          </a:p>
        </p:txBody>
      </p:sp>
      <p:sp>
        <p:nvSpPr>
          <p:cNvPr id="2" name="TextBox 1">
            <a:extLst>
              <a:ext uri="{FF2B5EF4-FFF2-40B4-BE49-F238E27FC236}">
                <a16:creationId xmlns:a16="http://schemas.microsoft.com/office/drawing/2014/main" id="{35CFBA69-F84D-C341-8621-94902A078DDA}"/>
              </a:ext>
            </a:extLst>
          </p:cNvPr>
          <p:cNvSpPr txBox="1"/>
          <p:nvPr/>
        </p:nvSpPr>
        <p:spPr>
          <a:xfrm>
            <a:off x="5144011" y="4303612"/>
            <a:ext cx="570990" cy="300082"/>
          </a:xfrm>
          <a:prstGeom prst="rect">
            <a:avLst/>
          </a:prstGeom>
          <a:noFill/>
        </p:spPr>
        <p:txBody>
          <a:bodyPr wrap="none" rtlCol="0">
            <a:spAutoFit/>
          </a:bodyPr>
          <a:lstStyle/>
          <a:p>
            <a:r>
              <a:rPr lang="en-US" sz="1350" dirty="0"/>
              <a:t>wind</a:t>
            </a:r>
          </a:p>
        </p:txBody>
      </p:sp>
      <p:sp>
        <p:nvSpPr>
          <p:cNvPr id="4" name="TextBox 3">
            <a:extLst>
              <a:ext uri="{FF2B5EF4-FFF2-40B4-BE49-F238E27FC236}">
                <a16:creationId xmlns:a16="http://schemas.microsoft.com/office/drawing/2014/main" id="{7000D68F-CBFA-CA4E-87C1-251F38B40765}"/>
              </a:ext>
            </a:extLst>
          </p:cNvPr>
          <p:cNvSpPr txBox="1"/>
          <p:nvPr/>
        </p:nvSpPr>
        <p:spPr>
          <a:xfrm rot="2644033">
            <a:off x="4869466" y="3339882"/>
            <a:ext cx="1391215" cy="300082"/>
          </a:xfrm>
          <a:prstGeom prst="rect">
            <a:avLst/>
          </a:prstGeom>
          <a:noFill/>
        </p:spPr>
        <p:txBody>
          <a:bodyPr wrap="none" rtlCol="0">
            <a:spAutoFit/>
          </a:bodyPr>
          <a:lstStyle/>
          <a:p>
            <a:r>
              <a:rPr lang="en-US" sz="1350" dirty="0"/>
              <a:t>coastal current</a:t>
            </a:r>
          </a:p>
        </p:txBody>
      </p:sp>
      <p:sp>
        <p:nvSpPr>
          <p:cNvPr id="5" name="TextBox 4">
            <a:extLst>
              <a:ext uri="{FF2B5EF4-FFF2-40B4-BE49-F238E27FC236}">
                <a16:creationId xmlns:a16="http://schemas.microsoft.com/office/drawing/2014/main" id="{9BF5DB90-61D6-9D4B-8D8B-015FEE812C85}"/>
              </a:ext>
            </a:extLst>
          </p:cNvPr>
          <p:cNvSpPr txBox="1"/>
          <p:nvPr/>
        </p:nvSpPr>
        <p:spPr>
          <a:xfrm>
            <a:off x="5978443" y="4517409"/>
            <a:ext cx="840413" cy="507831"/>
          </a:xfrm>
          <a:prstGeom prst="rect">
            <a:avLst/>
          </a:prstGeom>
          <a:noFill/>
        </p:spPr>
        <p:txBody>
          <a:bodyPr wrap="square" rtlCol="0">
            <a:spAutoFit/>
          </a:bodyPr>
          <a:lstStyle/>
          <a:p>
            <a:r>
              <a:rPr lang="en-US" sz="1350" dirty="0">
                <a:solidFill>
                  <a:srgbClr val="0070C0"/>
                </a:solidFill>
              </a:rPr>
              <a:t>upwelling zone</a:t>
            </a:r>
          </a:p>
        </p:txBody>
      </p:sp>
    </p:spTree>
    <p:extLst>
      <p:ext uri="{BB962C8B-B14F-4D97-AF65-F5344CB8AC3E}">
        <p14:creationId xmlns:p14="http://schemas.microsoft.com/office/powerpoint/2010/main" val="3645997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26F0771-A5A4-D542-AE7E-551835AA4882}"/>
              </a:ext>
            </a:extLst>
          </p:cNvPr>
          <p:cNvSpPr/>
          <p:nvPr/>
        </p:nvSpPr>
        <p:spPr>
          <a:xfrm>
            <a:off x="7265818" y="2194561"/>
            <a:ext cx="1878182" cy="1338828"/>
          </a:xfrm>
          <a:prstGeom prst="rect">
            <a:avLst/>
          </a:prstGeom>
        </p:spPr>
        <p:txBody>
          <a:bodyPr wrap="square">
            <a:spAutoFit/>
          </a:bodyPr>
          <a:lstStyle/>
          <a:p>
            <a:r>
              <a:rPr lang="en-US" sz="1350" dirty="0">
                <a:solidFill>
                  <a:srgbClr val="222222"/>
                </a:solidFill>
                <a:latin typeface="-apple-system"/>
              </a:rPr>
              <a:t>Di Lorenzo, E. The future of coastal ocean upwelling. </a:t>
            </a:r>
            <a:r>
              <a:rPr lang="en-US" sz="1350" i="1" dirty="0">
                <a:solidFill>
                  <a:srgbClr val="222222"/>
                </a:solidFill>
                <a:latin typeface="-apple-system"/>
              </a:rPr>
              <a:t>Nature</a:t>
            </a:r>
            <a:r>
              <a:rPr lang="en-US" sz="1350" dirty="0">
                <a:solidFill>
                  <a:srgbClr val="222222"/>
                </a:solidFill>
                <a:latin typeface="-apple-system"/>
              </a:rPr>
              <a:t> </a:t>
            </a:r>
            <a:r>
              <a:rPr lang="en-US" sz="1350" b="1" dirty="0">
                <a:solidFill>
                  <a:srgbClr val="222222"/>
                </a:solidFill>
                <a:latin typeface="-apple-system"/>
              </a:rPr>
              <a:t>518, </a:t>
            </a:r>
            <a:r>
              <a:rPr lang="en-US" sz="1350" dirty="0">
                <a:solidFill>
                  <a:srgbClr val="222222"/>
                </a:solidFill>
                <a:latin typeface="-apple-system"/>
              </a:rPr>
              <a:t>310–311 (2015). https://</a:t>
            </a:r>
            <a:r>
              <a:rPr lang="en-US" sz="1350" dirty="0" err="1">
                <a:solidFill>
                  <a:srgbClr val="222222"/>
                </a:solidFill>
                <a:latin typeface="-apple-system"/>
              </a:rPr>
              <a:t>doi.org</a:t>
            </a:r>
            <a:r>
              <a:rPr lang="en-US" sz="1350" dirty="0">
                <a:solidFill>
                  <a:srgbClr val="222222"/>
                </a:solidFill>
                <a:latin typeface="-apple-system"/>
              </a:rPr>
              <a:t>/10.1038/518310a</a:t>
            </a:r>
            <a:endParaRPr lang="en-US" sz="1350" dirty="0"/>
          </a:p>
        </p:txBody>
      </p:sp>
      <p:sp>
        <p:nvSpPr>
          <p:cNvPr id="11" name="Rectangle 10">
            <a:extLst>
              <a:ext uri="{FF2B5EF4-FFF2-40B4-BE49-F238E27FC236}">
                <a16:creationId xmlns:a16="http://schemas.microsoft.com/office/drawing/2014/main" id="{A92A81F2-4435-F046-9B07-A0FA44676689}"/>
              </a:ext>
            </a:extLst>
          </p:cNvPr>
          <p:cNvSpPr/>
          <p:nvPr/>
        </p:nvSpPr>
        <p:spPr>
          <a:xfrm>
            <a:off x="357272" y="102175"/>
            <a:ext cx="8420967" cy="1384995"/>
          </a:xfrm>
          <a:prstGeom prst="rect">
            <a:avLst/>
          </a:prstGeom>
        </p:spPr>
        <p:txBody>
          <a:bodyPr wrap="square">
            <a:spAutoFit/>
          </a:bodyPr>
          <a:lstStyle/>
          <a:p>
            <a:pPr algn="ctr"/>
            <a:r>
              <a:rPr lang="en-US" sz="2800" spc="-1" dirty="0">
                <a:solidFill>
                  <a:srgbClr val="000000"/>
                </a:solidFill>
                <a:uFill>
                  <a:solidFill>
                    <a:srgbClr val="FFFFFF"/>
                  </a:solidFill>
                </a:uFill>
                <a:latin typeface="+mj-lt"/>
              </a:rPr>
              <a:t>The South east Arabian Sea (SEAS) is warming quickly. With this ocean climate change comes changes in upwelling patterns</a:t>
            </a:r>
            <a:endParaRPr lang="en-US" sz="2800" dirty="0">
              <a:latin typeface="+mj-lt"/>
            </a:endParaRPr>
          </a:p>
        </p:txBody>
      </p:sp>
      <p:pic>
        <p:nvPicPr>
          <p:cNvPr id="9218" name="Picture 2" descr="Figure 1">
            <a:extLst>
              <a:ext uri="{FF2B5EF4-FFF2-40B4-BE49-F238E27FC236}">
                <a16:creationId xmlns:a16="http://schemas.microsoft.com/office/drawing/2014/main" id="{FFE4F3DF-1BC5-7246-A5C8-977BB14B28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4547" y="1895326"/>
            <a:ext cx="5003941" cy="343290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3FABE21-0FE3-3B4D-97CA-C341260993CF}"/>
              </a:ext>
            </a:extLst>
          </p:cNvPr>
          <p:cNvSpPr/>
          <p:nvPr/>
        </p:nvSpPr>
        <p:spPr>
          <a:xfrm>
            <a:off x="5113117" y="2897288"/>
            <a:ext cx="321197" cy="338559"/>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 name="TextBox 4">
            <a:extLst>
              <a:ext uri="{FF2B5EF4-FFF2-40B4-BE49-F238E27FC236}">
                <a16:creationId xmlns:a16="http://schemas.microsoft.com/office/drawing/2014/main" id="{5D22DF60-29AA-A747-94DE-D889A400ED61}"/>
              </a:ext>
            </a:extLst>
          </p:cNvPr>
          <p:cNvSpPr txBox="1"/>
          <p:nvPr/>
        </p:nvSpPr>
        <p:spPr>
          <a:xfrm>
            <a:off x="5430447" y="3039640"/>
            <a:ext cx="1132913" cy="219291"/>
          </a:xfrm>
          <a:prstGeom prst="rect">
            <a:avLst/>
          </a:prstGeom>
          <a:noFill/>
        </p:spPr>
        <p:txBody>
          <a:bodyPr wrap="square" rtlCol="0">
            <a:spAutoFit/>
          </a:bodyPr>
          <a:lstStyle/>
          <a:p>
            <a:r>
              <a:rPr lang="en-US" sz="825" dirty="0"/>
              <a:t>Arabian Sea</a:t>
            </a:r>
          </a:p>
        </p:txBody>
      </p:sp>
      <p:sp>
        <p:nvSpPr>
          <p:cNvPr id="6" name="TextBox 5">
            <a:extLst>
              <a:ext uri="{FF2B5EF4-FFF2-40B4-BE49-F238E27FC236}">
                <a16:creationId xmlns:a16="http://schemas.microsoft.com/office/drawing/2014/main" id="{DDB1254C-9712-274E-A817-7AD2405B43E4}"/>
              </a:ext>
            </a:extLst>
          </p:cNvPr>
          <p:cNvSpPr txBox="1"/>
          <p:nvPr/>
        </p:nvSpPr>
        <p:spPr>
          <a:xfrm>
            <a:off x="64715" y="2613392"/>
            <a:ext cx="1627217" cy="1631216"/>
          </a:xfrm>
          <a:prstGeom prst="rect">
            <a:avLst/>
          </a:prstGeom>
          <a:noFill/>
        </p:spPr>
        <p:txBody>
          <a:bodyPr wrap="square" rtlCol="0">
            <a:spAutoFit/>
          </a:bodyPr>
          <a:lstStyle/>
          <a:p>
            <a:r>
              <a:rPr lang="en-US" sz="2000" dirty="0"/>
              <a:t>Projected warming between now and 2050</a:t>
            </a:r>
          </a:p>
        </p:txBody>
      </p:sp>
      <p:sp>
        <p:nvSpPr>
          <p:cNvPr id="7" name="TextBox 6">
            <a:extLst>
              <a:ext uri="{FF2B5EF4-FFF2-40B4-BE49-F238E27FC236}">
                <a16:creationId xmlns:a16="http://schemas.microsoft.com/office/drawing/2014/main" id="{AA749FB4-3B6F-A74E-BF04-59C2DC8065A5}"/>
              </a:ext>
            </a:extLst>
          </p:cNvPr>
          <p:cNvSpPr txBox="1"/>
          <p:nvPr/>
        </p:nvSpPr>
        <p:spPr>
          <a:xfrm>
            <a:off x="601112" y="5748464"/>
            <a:ext cx="7648808" cy="707886"/>
          </a:xfrm>
          <a:prstGeom prst="rect">
            <a:avLst/>
          </a:prstGeom>
          <a:noFill/>
        </p:spPr>
        <p:txBody>
          <a:bodyPr wrap="square" rtlCol="0">
            <a:spAutoFit/>
          </a:bodyPr>
          <a:lstStyle/>
          <a:p>
            <a:r>
              <a:rPr lang="en-US" sz="2000" dirty="0"/>
              <a:t>Can unsupervised machine learning help us understand how the upwelling spatial and temporal pattern is changing?</a:t>
            </a:r>
          </a:p>
        </p:txBody>
      </p:sp>
    </p:spTree>
    <p:extLst>
      <p:ext uri="{BB962C8B-B14F-4D97-AF65-F5344CB8AC3E}">
        <p14:creationId xmlns:p14="http://schemas.microsoft.com/office/powerpoint/2010/main" val="3338475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21C1F-6FF9-744F-9EA4-3C80138CE8A4}"/>
              </a:ext>
            </a:extLst>
          </p:cNvPr>
          <p:cNvSpPr>
            <a:spLocks noGrp="1"/>
          </p:cNvSpPr>
          <p:nvPr>
            <p:ph type="title"/>
          </p:nvPr>
        </p:nvSpPr>
        <p:spPr>
          <a:xfrm>
            <a:off x="430836" y="1047553"/>
            <a:ext cx="3799840" cy="5222240"/>
          </a:xfrm>
        </p:spPr>
        <p:txBody>
          <a:bodyPr vert="horz" lIns="68580" tIns="34290" rIns="68580" bIns="34290" rtlCol="0" anchor="ctr" anchorCtr="0">
            <a:normAutofit/>
          </a:bodyPr>
          <a:lstStyle/>
          <a:p>
            <a:pPr algn="l"/>
            <a:r>
              <a:rPr lang="en-US" sz="2000" dirty="0"/>
              <a:t>One way is by looking at the sea surface temperature. </a:t>
            </a:r>
            <a:br>
              <a:rPr lang="en-US" sz="2000" dirty="0"/>
            </a:br>
            <a:br>
              <a:rPr lang="en-US" sz="2000" dirty="0"/>
            </a:br>
            <a:r>
              <a:rPr lang="en-US" sz="2000" dirty="0"/>
              <a:t>The cold water is upwelled from the bottom.</a:t>
            </a:r>
            <a:br>
              <a:rPr lang="en-US" sz="2000" dirty="0"/>
            </a:br>
            <a:br>
              <a:rPr lang="en-US" sz="2000" dirty="0"/>
            </a:br>
            <a:r>
              <a:rPr lang="en-US" sz="2000" dirty="0"/>
              <a:t>This picture shows strong upwelling.</a:t>
            </a:r>
          </a:p>
        </p:txBody>
      </p:sp>
      <p:pic>
        <p:nvPicPr>
          <p:cNvPr id="6" name="Picture 5">
            <a:extLst>
              <a:ext uri="{FF2B5EF4-FFF2-40B4-BE49-F238E27FC236}">
                <a16:creationId xmlns:a16="http://schemas.microsoft.com/office/drawing/2014/main" id="{49592D75-53B3-604D-A86B-CF9A03EEFDAD}"/>
              </a:ext>
            </a:extLst>
          </p:cNvPr>
          <p:cNvPicPr>
            <a:picLocks noChangeAspect="1"/>
          </p:cNvPicPr>
          <p:nvPr/>
        </p:nvPicPr>
        <p:blipFill>
          <a:blip r:embed="rId3"/>
          <a:stretch>
            <a:fillRect/>
          </a:stretch>
        </p:blipFill>
        <p:spPr>
          <a:xfrm>
            <a:off x="4945991" y="1414462"/>
            <a:ext cx="3715213" cy="5443537"/>
          </a:xfrm>
          <a:prstGeom prst="rect">
            <a:avLst/>
          </a:prstGeom>
        </p:spPr>
      </p:pic>
      <p:sp>
        <p:nvSpPr>
          <p:cNvPr id="7" name="TextBox 6">
            <a:extLst>
              <a:ext uri="{FF2B5EF4-FFF2-40B4-BE49-F238E27FC236}">
                <a16:creationId xmlns:a16="http://schemas.microsoft.com/office/drawing/2014/main" id="{DDC88888-22D7-2649-BDEC-9963B9DDCE73}"/>
              </a:ext>
            </a:extLst>
          </p:cNvPr>
          <p:cNvSpPr txBox="1"/>
          <p:nvPr/>
        </p:nvSpPr>
        <p:spPr>
          <a:xfrm>
            <a:off x="8138272" y="2709425"/>
            <a:ext cx="1045864" cy="300082"/>
          </a:xfrm>
          <a:prstGeom prst="rect">
            <a:avLst/>
          </a:prstGeom>
          <a:noFill/>
        </p:spPr>
        <p:txBody>
          <a:bodyPr wrap="none" rtlCol="0">
            <a:spAutoFit/>
          </a:bodyPr>
          <a:lstStyle/>
          <a:p>
            <a:r>
              <a:rPr lang="en-US" sz="1350" dirty="0"/>
              <a:t>Cold water</a:t>
            </a:r>
          </a:p>
        </p:txBody>
      </p:sp>
      <p:cxnSp>
        <p:nvCxnSpPr>
          <p:cNvPr id="9" name="Straight Arrow Connector 8">
            <a:extLst>
              <a:ext uri="{FF2B5EF4-FFF2-40B4-BE49-F238E27FC236}">
                <a16:creationId xmlns:a16="http://schemas.microsoft.com/office/drawing/2014/main" id="{7CD1E88A-16A3-C446-AB35-25BE62FE582F}"/>
              </a:ext>
            </a:extLst>
          </p:cNvPr>
          <p:cNvCxnSpPr>
            <a:cxnSpLocks/>
          </p:cNvCxnSpPr>
          <p:nvPr/>
        </p:nvCxnSpPr>
        <p:spPr>
          <a:xfrm flipH="1">
            <a:off x="7315200" y="3009507"/>
            <a:ext cx="823072" cy="129833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0A8A631-7048-C843-B1C9-60F1A981E5BB}"/>
              </a:ext>
            </a:extLst>
          </p:cNvPr>
          <p:cNvSpPr/>
          <p:nvPr/>
        </p:nvSpPr>
        <p:spPr>
          <a:xfrm>
            <a:off x="182880" y="0"/>
            <a:ext cx="8961120" cy="1323439"/>
          </a:xfrm>
          <a:prstGeom prst="rect">
            <a:avLst/>
          </a:prstGeom>
        </p:spPr>
        <p:txBody>
          <a:bodyPr wrap="square">
            <a:spAutoFit/>
          </a:bodyPr>
          <a:lstStyle/>
          <a:p>
            <a:pPr algn="ctr"/>
            <a:r>
              <a:rPr lang="en-US" sz="4000" spc="-1" dirty="0">
                <a:solidFill>
                  <a:srgbClr val="000000"/>
                </a:solidFill>
                <a:uFill>
                  <a:solidFill>
                    <a:srgbClr val="FFFFFF"/>
                  </a:solidFill>
                </a:uFill>
                <a:latin typeface="+mj-lt"/>
              </a:rPr>
              <a:t>How Do we Quantify an Upwelling Pattern?</a:t>
            </a:r>
            <a:endParaRPr lang="en-US" sz="4000" dirty="0">
              <a:latin typeface="+mj-lt"/>
            </a:endParaRPr>
          </a:p>
        </p:txBody>
      </p:sp>
    </p:spTree>
    <p:extLst>
      <p:ext uri="{BB962C8B-B14F-4D97-AF65-F5344CB8AC3E}">
        <p14:creationId xmlns:p14="http://schemas.microsoft.com/office/powerpoint/2010/main" val="2746114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ochin_SST_2014-17_4x4.mp4" descr="Kochin_SST_2014-17_4x4.mp4">
            <a:hlinkClick r:id="" action="ppaction://media"/>
            <a:extLst>
              <a:ext uri="{FF2B5EF4-FFF2-40B4-BE49-F238E27FC236}">
                <a16:creationId xmlns:a16="http://schemas.microsoft.com/office/drawing/2014/main" id="{D92D27BC-35D4-FC42-B9CD-5E7911B2BE0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099566" y="447040"/>
            <a:ext cx="3954067" cy="6568544"/>
          </a:xfrm>
        </p:spPr>
      </p:pic>
      <p:sp>
        <p:nvSpPr>
          <p:cNvPr id="5" name="TextBox 4">
            <a:extLst>
              <a:ext uri="{FF2B5EF4-FFF2-40B4-BE49-F238E27FC236}">
                <a16:creationId xmlns:a16="http://schemas.microsoft.com/office/drawing/2014/main" id="{EA52AB00-004E-BB48-8C28-66B988999CAF}"/>
              </a:ext>
            </a:extLst>
          </p:cNvPr>
          <p:cNvSpPr txBox="1"/>
          <p:nvPr/>
        </p:nvSpPr>
        <p:spPr>
          <a:xfrm>
            <a:off x="946641" y="1849120"/>
            <a:ext cx="3649266" cy="707886"/>
          </a:xfrm>
          <a:prstGeom prst="rect">
            <a:avLst/>
          </a:prstGeom>
          <a:noFill/>
        </p:spPr>
        <p:txBody>
          <a:bodyPr wrap="square" rtlCol="0">
            <a:spAutoFit/>
          </a:bodyPr>
          <a:lstStyle/>
          <a:p>
            <a:r>
              <a:rPr lang="en-US" sz="2000" b="1" dirty="0"/>
              <a:t>This movie shows the SST pattern over 4 years.</a:t>
            </a:r>
          </a:p>
        </p:txBody>
      </p:sp>
      <p:sp>
        <p:nvSpPr>
          <p:cNvPr id="6" name="TextBox 5">
            <a:extLst>
              <a:ext uri="{FF2B5EF4-FFF2-40B4-BE49-F238E27FC236}">
                <a16:creationId xmlns:a16="http://schemas.microsoft.com/office/drawing/2014/main" id="{41793ED1-70D6-3F41-8ECE-2992CBD1C7B5}"/>
              </a:ext>
            </a:extLst>
          </p:cNvPr>
          <p:cNvSpPr txBox="1"/>
          <p:nvPr/>
        </p:nvSpPr>
        <p:spPr>
          <a:xfrm>
            <a:off x="617933" y="3429000"/>
            <a:ext cx="3954067" cy="2169825"/>
          </a:xfrm>
          <a:prstGeom prst="rect">
            <a:avLst/>
          </a:prstGeom>
          <a:noFill/>
        </p:spPr>
        <p:txBody>
          <a:bodyPr wrap="square" rtlCol="0">
            <a:spAutoFit/>
          </a:bodyPr>
          <a:lstStyle/>
          <a:p>
            <a:r>
              <a:rPr lang="en-US" sz="2700" dirty="0"/>
              <a:t>How can we quantify these patterns to understand if the spatial pattern of upwelling is changing?</a:t>
            </a:r>
          </a:p>
        </p:txBody>
      </p:sp>
      <p:sp>
        <p:nvSpPr>
          <p:cNvPr id="7" name="Rectangle 6">
            <a:extLst>
              <a:ext uri="{FF2B5EF4-FFF2-40B4-BE49-F238E27FC236}">
                <a16:creationId xmlns:a16="http://schemas.microsoft.com/office/drawing/2014/main" id="{8905F64C-6A6F-6846-B455-40CB78CDDE7A}"/>
              </a:ext>
            </a:extLst>
          </p:cNvPr>
          <p:cNvSpPr/>
          <p:nvPr/>
        </p:nvSpPr>
        <p:spPr>
          <a:xfrm>
            <a:off x="-329051" y="443627"/>
            <a:ext cx="5176787" cy="1323439"/>
          </a:xfrm>
          <a:prstGeom prst="rect">
            <a:avLst/>
          </a:prstGeom>
        </p:spPr>
        <p:txBody>
          <a:bodyPr wrap="square">
            <a:spAutoFit/>
          </a:bodyPr>
          <a:lstStyle/>
          <a:p>
            <a:pPr algn="ctr"/>
            <a:r>
              <a:rPr lang="en-US" sz="4000" spc="-1" dirty="0">
                <a:solidFill>
                  <a:srgbClr val="000000"/>
                </a:solidFill>
                <a:uFill>
                  <a:solidFill>
                    <a:srgbClr val="FFFFFF"/>
                  </a:solidFill>
                </a:uFill>
                <a:latin typeface="+mj-lt"/>
              </a:rPr>
              <a:t>These patterns change year to year</a:t>
            </a:r>
            <a:endParaRPr lang="en-US" sz="4000" dirty="0">
              <a:latin typeface="+mj-lt"/>
            </a:endParaRPr>
          </a:p>
        </p:txBody>
      </p:sp>
    </p:spTree>
    <p:extLst>
      <p:ext uri="{BB962C8B-B14F-4D97-AF65-F5344CB8AC3E}">
        <p14:creationId xmlns:p14="http://schemas.microsoft.com/office/powerpoint/2010/main" val="4155555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7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9DE51-752D-A94D-AC11-5E20B1873584}"/>
              </a:ext>
            </a:extLst>
          </p:cNvPr>
          <p:cNvSpPr>
            <a:spLocks noGrp="1"/>
          </p:cNvSpPr>
          <p:nvPr>
            <p:ph type="title"/>
          </p:nvPr>
        </p:nvSpPr>
        <p:spPr>
          <a:xfrm>
            <a:off x="40640" y="141033"/>
            <a:ext cx="9103360" cy="762002"/>
          </a:xfrm>
        </p:spPr>
        <p:txBody>
          <a:bodyPr/>
          <a:lstStyle/>
          <a:p>
            <a:r>
              <a:rPr lang="en-US" dirty="0"/>
              <a:t>Monthly SST Data (1979-2019)</a:t>
            </a:r>
          </a:p>
        </p:txBody>
      </p:sp>
      <p:sp>
        <p:nvSpPr>
          <p:cNvPr id="3" name="Content Placeholder 2">
            <a:extLst>
              <a:ext uri="{FF2B5EF4-FFF2-40B4-BE49-F238E27FC236}">
                <a16:creationId xmlns:a16="http://schemas.microsoft.com/office/drawing/2014/main" id="{B5D02AB6-8A95-794D-A7A6-0DFCE9EEC4E2}"/>
              </a:ext>
            </a:extLst>
          </p:cNvPr>
          <p:cNvSpPr>
            <a:spLocks noGrp="1"/>
          </p:cNvSpPr>
          <p:nvPr>
            <p:ph idx="1"/>
          </p:nvPr>
        </p:nvSpPr>
        <p:spPr>
          <a:xfrm>
            <a:off x="550862" y="5756554"/>
            <a:ext cx="8042276" cy="762001"/>
          </a:xfrm>
        </p:spPr>
        <p:txBody>
          <a:bodyPr>
            <a:normAutofit fontScale="70000" lnSpcReduction="20000"/>
          </a:bodyPr>
          <a:lstStyle/>
          <a:p>
            <a:pPr marL="0" indent="0">
              <a:buNone/>
            </a:pPr>
            <a:r>
              <a:rPr lang="en-US" dirty="0"/>
              <a:t>ERA5: </a:t>
            </a:r>
            <a:r>
              <a:rPr lang="en-US" dirty="0" err="1"/>
              <a:t>Hersbach</a:t>
            </a:r>
            <a:r>
              <a:rPr lang="en-US" dirty="0"/>
              <a:t>, H., Bell, B., </a:t>
            </a:r>
            <a:r>
              <a:rPr lang="en-US" dirty="0" err="1"/>
              <a:t>Berrisford</a:t>
            </a:r>
            <a:r>
              <a:rPr lang="en-US" dirty="0"/>
              <a:t>, P., et al. The ERA5 global reanalysis. Quarterly Journal of the Royal Meteorological Society. 2020; 146: 1999–2049. </a:t>
            </a:r>
            <a:r>
              <a:rPr lang="en-US" dirty="0">
                <a:hlinkClick r:id="rId3"/>
              </a:rPr>
              <a:t>https://doi.org/10.1002/qj.3803</a:t>
            </a:r>
            <a:endParaRPr lang="en-US" dirty="0"/>
          </a:p>
        </p:txBody>
      </p:sp>
      <p:pic>
        <p:nvPicPr>
          <p:cNvPr id="5" name="Picture 4" descr="Chart, histogram&#10;&#10;Description automatically generated">
            <a:extLst>
              <a:ext uri="{FF2B5EF4-FFF2-40B4-BE49-F238E27FC236}">
                <a16:creationId xmlns:a16="http://schemas.microsoft.com/office/drawing/2014/main" id="{4789397E-1144-A34A-9108-B3C74C387C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6560" y="861065"/>
            <a:ext cx="5770880" cy="4328160"/>
          </a:xfrm>
          <a:prstGeom prst="rect">
            <a:avLst/>
          </a:prstGeom>
        </p:spPr>
      </p:pic>
      <p:sp>
        <p:nvSpPr>
          <p:cNvPr id="6" name="TextBox 5">
            <a:extLst>
              <a:ext uri="{FF2B5EF4-FFF2-40B4-BE49-F238E27FC236}">
                <a16:creationId xmlns:a16="http://schemas.microsoft.com/office/drawing/2014/main" id="{AC571AE0-9E4E-E14C-885D-A99DD65BCE2B}"/>
              </a:ext>
            </a:extLst>
          </p:cNvPr>
          <p:cNvSpPr txBox="1"/>
          <p:nvPr/>
        </p:nvSpPr>
        <p:spPr>
          <a:xfrm>
            <a:off x="3881120" y="5147254"/>
            <a:ext cx="2275840" cy="369332"/>
          </a:xfrm>
          <a:prstGeom prst="rect">
            <a:avLst/>
          </a:prstGeom>
          <a:noFill/>
        </p:spPr>
        <p:txBody>
          <a:bodyPr wrap="square" rtlCol="0">
            <a:spAutoFit/>
          </a:bodyPr>
          <a:lstStyle/>
          <a:p>
            <a:r>
              <a:rPr lang="en-US" i="1" dirty="0"/>
              <a:t>August 1</a:t>
            </a:r>
            <a:r>
              <a:rPr lang="en-US" i="1" baseline="30000" dirty="0"/>
              <a:t>st</a:t>
            </a:r>
            <a:r>
              <a:rPr lang="en-US" i="1" dirty="0"/>
              <a:t>, 1979</a:t>
            </a:r>
          </a:p>
        </p:txBody>
      </p:sp>
      <p:sp>
        <p:nvSpPr>
          <p:cNvPr id="7" name="Frame 6">
            <a:extLst>
              <a:ext uri="{FF2B5EF4-FFF2-40B4-BE49-F238E27FC236}">
                <a16:creationId xmlns:a16="http://schemas.microsoft.com/office/drawing/2014/main" id="{6FB60729-F24F-3A48-A7C6-60C1F1EF50C8}"/>
              </a:ext>
            </a:extLst>
          </p:cNvPr>
          <p:cNvSpPr/>
          <p:nvPr/>
        </p:nvSpPr>
        <p:spPr>
          <a:xfrm>
            <a:off x="5872480" y="3190240"/>
            <a:ext cx="853440" cy="1097280"/>
          </a:xfrm>
          <a:prstGeom prst="frame">
            <a:avLst>
              <a:gd name="adj1" fmla="val 473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highlight>
                <a:srgbClr val="FFFF00"/>
              </a:highlight>
            </a:endParaRPr>
          </a:p>
        </p:txBody>
      </p:sp>
      <p:sp>
        <p:nvSpPr>
          <p:cNvPr id="8" name="TextBox 7">
            <a:extLst>
              <a:ext uri="{FF2B5EF4-FFF2-40B4-BE49-F238E27FC236}">
                <a16:creationId xmlns:a16="http://schemas.microsoft.com/office/drawing/2014/main" id="{C5849178-6F83-3D4E-96A2-363C2A4B5578}"/>
              </a:ext>
            </a:extLst>
          </p:cNvPr>
          <p:cNvSpPr txBox="1"/>
          <p:nvPr/>
        </p:nvSpPr>
        <p:spPr>
          <a:xfrm>
            <a:off x="0" y="2037133"/>
            <a:ext cx="1910080" cy="2585323"/>
          </a:xfrm>
          <a:prstGeom prst="rect">
            <a:avLst/>
          </a:prstGeom>
          <a:noFill/>
        </p:spPr>
        <p:txBody>
          <a:bodyPr wrap="square" rtlCol="0">
            <a:spAutoFit/>
          </a:bodyPr>
          <a:lstStyle/>
          <a:p>
            <a:r>
              <a:rPr lang="en-US" dirty="0"/>
              <a:t>European Centre for Medium-Range Weather Forecasts, Climate Change Service</a:t>
            </a:r>
          </a:p>
          <a:p>
            <a:endParaRPr lang="en-US" dirty="0"/>
          </a:p>
          <a:p>
            <a:endParaRPr lang="en-US" dirty="0"/>
          </a:p>
        </p:txBody>
      </p:sp>
    </p:spTree>
    <p:extLst>
      <p:ext uri="{BB962C8B-B14F-4D97-AF65-F5344CB8AC3E}">
        <p14:creationId xmlns:p14="http://schemas.microsoft.com/office/powerpoint/2010/main" val="26260810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Breeze.thmx</Template>
  <TotalTime>9778</TotalTime>
  <Words>2861</Words>
  <Application>Microsoft Macintosh PowerPoint</Application>
  <PresentationFormat>On-screen Show (4:3)</PresentationFormat>
  <Paragraphs>191</Paragraphs>
  <Slides>28</Slides>
  <Notes>20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-apple-system</vt:lpstr>
      <vt:lpstr>Arial</vt:lpstr>
      <vt:lpstr>Calibri</vt:lpstr>
      <vt:lpstr>News Gothic MT</vt:lpstr>
      <vt:lpstr>Times</vt:lpstr>
      <vt:lpstr>Wingdings 2</vt:lpstr>
      <vt:lpstr>Breeze</vt:lpstr>
      <vt:lpstr>PowerPoint Presentation</vt:lpstr>
      <vt:lpstr>PowerPoint Presentation</vt:lpstr>
      <vt:lpstr>PowerPoint Presentation</vt:lpstr>
      <vt:lpstr>PowerPoint Presentation</vt:lpstr>
      <vt:lpstr>PowerPoint Presentation</vt:lpstr>
      <vt:lpstr>PowerPoint Presentation</vt:lpstr>
      <vt:lpstr>One way is by looking at the sea surface temperature.   The cold water is upwelled from the bottom.  This picture shows strong upwelling.</vt:lpstr>
      <vt:lpstr>PowerPoint Presentation</vt:lpstr>
      <vt:lpstr>Monthly SST Data (1979-2019)</vt:lpstr>
      <vt:lpstr>K-Means Process</vt:lpstr>
      <vt:lpstr>Mapping Images to Space</vt:lpstr>
      <vt:lpstr>Mapping Images to Space</vt:lpstr>
      <vt:lpstr>Mapping Images to Space</vt:lpstr>
      <vt:lpstr>Clusters Selected by K-Means Algorithm</vt:lpstr>
      <vt:lpstr>Organizing the Clusters: Upwelling Patterns</vt:lpstr>
      <vt:lpstr>Organizing the Clusters: Unform Temperatures</vt:lpstr>
      <vt:lpstr>Organizing the Clusters: Cold Northern Tongue</vt:lpstr>
      <vt:lpstr>Clusters on Same Temperature Scale</vt:lpstr>
      <vt:lpstr>Seasonal and Yearly Pattern</vt:lpstr>
      <vt:lpstr>PowerPoint Presentation</vt:lpstr>
      <vt:lpstr>PowerPoint Presentation</vt:lpstr>
      <vt:lpstr>PowerPoint Presentation</vt:lpstr>
      <vt:lpstr>PowerPoint Presentation</vt:lpstr>
      <vt:lpstr>Conclusions</vt:lpstr>
      <vt:lpstr>Next Steps (Upwelling Patterns)</vt:lpstr>
      <vt:lpstr>Next Steps (Algorithms)</vt:lpstr>
      <vt:lpstr>(Image)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Grouping Algorithms for Sea Surface Temperatures in Indian Ocean</dc:title>
  <dc:creator>Elizabeth Holmes</dc:creator>
  <cp:lastModifiedBy>Jacob Zikan</cp:lastModifiedBy>
  <cp:revision>81</cp:revision>
  <dcterms:created xsi:type="dcterms:W3CDTF">2021-01-09T23:06:10Z</dcterms:created>
  <dcterms:modified xsi:type="dcterms:W3CDTF">2021-02-02T18:58:30Z</dcterms:modified>
</cp:coreProperties>
</file>